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353" r:id="rId2"/>
    <p:sldId id="362" r:id="rId3"/>
    <p:sldId id="358" r:id="rId4"/>
    <p:sldId id="359" r:id="rId5"/>
    <p:sldId id="360" r:id="rId6"/>
    <p:sldId id="371" r:id="rId7"/>
    <p:sldId id="364" r:id="rId8"/>
    <p:sldId id="372" r:id="rId9"/>
    <p:sldId id="373" r:id="rId10"/>
    <p:sldId id="365" r:id="rId11"/>
    <p:sldId id="366" r:id="rId12"/>
    <p:sldId id="367" r:id="rId13"/>
    <p:sldId id="374" r:id="rId14"/>
    <p:sldId id="368" r:id="rId15"/>
    <p:sldId id="361" r:id="rId16"/>
    <p:sldId id="375" r:id="rId17"/>
    <p:sldId id="369" r:id="rId18"/>
    <p:sldId id="377" r:id="rId19"/>
    <p:sldId id="378" r:id="rId20"/>
    <p:sldId id="379" r:id="rId21"/>
    <p:sldId id="380" r:id="rId22"/>
    <p:sldId id="370" r:id="rId23"/>
    <p:sldId id="381" r:id="rId2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09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5949" y="1675182"/>
            <a:ext cx="6472912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60966" y="1675182"/>
            <a:ext cx="3350124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8551" y="6419850"/>
            <a:ext cx="596900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292DB85-BD78-4C49-85CB-2AF19122BE30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6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6900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C481155-0EBE-4C22-8A13-56C368A95E9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6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6900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DD9DF4-C91B-49BD-91A2-D078624EBDC4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78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6900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62F654A-CA97-4069-8AF3-172B61E50275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Teppo Tutkija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218" y="1906589"/>
            <a:ext cx="4353983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404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18988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946151" y="844550"/>
            <a:ext cx="7986183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z="3800" err="1"/>
              <a:t>Thank</a:t>
            </a:r>
            <a:r>
              <a:rPr lang="fi-FI" sz="3800"/>
              <a:t> </a:t>
            </a:r>
            <a:r>
              <a:rPr lang="fi-FI" sz="3800" err="1"/>
              <a:t>you</a:t>
            </a:r>
            <a:r>
              <a:rPr lang="fi-FI" sz="3800"/>
              <a:t>!</a:t>
            </a:r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3801" y="4946650"/>
            <a:ext cx="255481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44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9016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1" y="6419850"/>
            <a:ext cx="1104900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790700" y="6419850"/>
            <a:ext cx="4159251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18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9016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1" y="6419850"/>
            <a:ext cx="1104900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790700" y="6419850"/>
            <a:ext cx="4159251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85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9016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1" y="6419850"/>
            <a:ext cx="1104900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790700" y="6419850"/>
            <a:ext cx="4159251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9016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1" y="6419850"/>
            <a:ext cx="1104900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790700" y="6419850"/>
            <a:ext cx="4159251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4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9016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6096001" y="6419850"/>
            <a:ext cx="1104900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790700" y="6419850"/>
            <a:ext cx="4159251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19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29310" y="2819527"/>
            <a:ext cx="8021189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29309" y="845027"/>
            <a:ext cx="8569768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7230534" y="6461126"/>
            <a:ext cx="315383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1018" y="5737226"/>
            <a:ext cx="1631949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40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6900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E948F04-9F99-4818-A695-679B8EF17C98}" type="datetime1">
              <a:rPr lang="fi-FI"/>
              <a:pPr>
                <a:defRPr/>
              </a:pPr>
              <a:t>21.10.2021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1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000" y="1689811"/>
            <a:ext cx="50344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89811"/>
            <a:ext cx="4821261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098551" y="6419850"/>
            <a:ext cx="596900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7265C59-F197-43D7-B116-186ED066248B}" type="datetime1">
              <a:rPr lang="fi-FI"/>
              <a:pPr>
                <a:defRPr/>
              </a:pPr>
              <a:t>21.10.2021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2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0967" y="1704976"/>
            <a:ext cx="100584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tekstin perustyylejä napsauttamalla</a:t>
            </a:r>
          </a:p>
          <a:p>
            <a:pPr lvl="1"/>
            <a:r>
              <a:rPr lang="fi-FI" altLang="fi-FI"/>
              <a:t>toinen taso</a:t>
            </a:r>
          </a:p>
          <a:p>
            <a:pPr lvl="2"/>
            <a:r>
              <a:rPr lang="fi-FI" altLang="fi-FI"/>
              <a:t>kolmas taso</a:t>
            </a:r>
          </a:p>
          <a:p>
            <a:pPr lvl="3"/>
            <a:r>
              <a:rPr lang="fi-FI" altLang="fi-FI"/>
              <a:t>neljäs taso</a:t>
            </a:r>
          </a:p>
          <a:p>
            <a:pPr lvl="4"/>
            <a:r>
              <a:rPr lang="fi-FI" altLang="fi-FI"/>
              <a:t>viides taso</a:t>
            </a:r>
            <a:endParaRPr lang="en-US" altLang="fi-FI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960967" y="431801"/>
            <a:ext cx="100584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perustyyl. napsautt.</a:t>
            </a:r>
            <a:endParaRPr lang="en-US" alt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2" y="6419850"/>
            <a:ext cx="1159933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C2AAED01-D84A-4DED-9C75-BDB283C7AE3B}" type="datetime1">
              <a:rPr lang="fi-FI"/>
              <a:pPr>
                <a:defRPr/>
              </a:pPr>
              <a:t>21.10.2021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0700" y="6419850"/>
            <a:ext cx="4159251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8551" y="6419850"/>
            <a:ext cx="599016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60967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7255934" y="6423025"/>
            <a:ext cx="315383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3633" y="5843589"/>
            <a:ext cx="1441451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0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9704" y="1555147"/>
            <a:ext cx="10392592" cy="3383948"/>
          </a:xfrm>
        </p:spPr>
        <p:txBody>
          <a:bodyPr/>
          <a:lstStyle/>
          <a:p>
            <a:br>
              <a:rPr lang="fi-FI" sz="3200" b="1" dirty="0">
                <a:solidFill>
                  <a:srgbClr val="0070C0"/>
                </a:solidFill>
              </a:rPr>
            </a:br>
            <a:br>
              <a:rPr lang="fi-FI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Modelling spatiotemporal soil moisture in Pallas</a:t>
            </a:r>
            <a:br>
              <a:rPr lang="fi-FI" sz="3200" b="1" dirty="0">
                <a:solidFill>
                  <a:srgbClr val="0070C0"/>
                </a:solidFill>
              </a:rPr>
            </a:br>
            <a:endParaRPr lang="fi-FI" sz="3200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CFB1D-950B-4A54-B8B1-66D4501E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7251D2D6-A2F2-4F4F-88C5-BA18DCE189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</p:spTree>
    <p:extLst>
      <p:ext uri="{BB962C8B-B14F-4D97-AF65-F5344CB8AC3E}">
        <p14:creationId xmlns:p14="http://schemas.microsoft.com/office/powerpoint/2010/main" val="2904950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10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83627" y="482677"/>
            <a:ext cx="11263525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soil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moisture</a:t>
            </a:r>
            <a:r>
              <a:rPr lang="fi-FI" b="1" dirty="0">
                <a:solidFill>
                  <a:schemeClr val="accent3"/>
                </a:solidFill>
              </a:rPr>
              <a:t>: </a:t>
            </a:r>
          </a:p>
          <a:p>
            <a:r>
              <a:rPr lang="fi-FI" b="1" dirty="0" err="1">
                <a:solidFill>
                  <a:schemeClr val="accent3"/>
                </a:solidFill>
              </a:rPr>
              <a:t>point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measurements</a:t>
            </a:r>
            <a:r>
              <a:rPr lang="fi-FI" b="1" dirty="0">
                <a:solidFill>
                  <a:schemeClr val="accent3"/>
                </a:solidFill>
              </a:rPr>
              <a:t> vs.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simulations</a:t>
            </a:r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541F8D-9342-4E34-B1AD-2EF535C6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1990" r="4318" b="46617"/>
          <a:stretch/>
        </p:blipFill>
        <p:spPr>
          <a:xfrm>
            <a:off x="999240" y="2011939"/>
            <a:ext cx="10944000" cy="31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DBC8E3-CF42-4C4C-8207-C692DADB3B9D}"/>
              </a:ext>
            </a:extLst>
          </p:cNvPr>
          <p:cNvSpPr txBox="1"/>
          <p:nvPr/>
        </p:nvSpPr>
        <p:spPr>
          <a:xfrm>
            <a:off x="5472682" y="5348466"/>
            <a:ext cx="32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BADFEC-3DB8-4957-8477-A8307FD8B364}"/>
              </a:ext>
            </a:extLst>
          </p:cNvPr>
          <p:cNvSpPr/>
          <p:nvPr/>
        </p:nvSpPr>
        <p:spPr>
          <a:xfrm>
            <a:off x="1312940" y="4934663"/>
            <a:ext cx="7579151" cy="4336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47CBFE-4FB0-4BDF-A5FA-4431B9DCC989}"/>
              </a:ext>
            </a:extLst>
          </p:cNvPr>
          <p:cNvCxnSpPr>
            <a:cxnSpLocks/>
          </p:cNvCxnSpPr>
          <p:nvPr/>
        </p:nvCxnSpPr>
        <p:spPr>
          <a:xfrm>
            <a:off x="1187532" y="2998519"/>
            <a:ext cx="84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F28225-1FA6-4E5C-BE59-51490DC3ADE7}"/>
              </a:ext>
            </a:extLst>
          </p:cNvPr>
          <p:cNvCxnSpPr>
            <a:cxnSpLocks/>
          </p:cNvCxnSpPr>
          <p:nvPr/>
        </p:nvCxnSpPr>
        <p:spPr>
          <a:xfrm>
            <a:off x="955964" y="3196054"/>
            <a:ext cx="834736" cy="336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2B8787-522D-4DB8-8146-5745D972FFC8}"/>
              </a:ext>
            </a:extLst>
          </p:cNvPr>
          <p:cNvSpPr txBox="1"/>
          <p:nvPr/>
        </p:nvSpPr>
        <p:spPr>
          <a:xfrm>
            <a:off x="87900" y="2675353"/>
            <a:ext cx="129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Model</a:t>
            </a:r>
          </a:p>
          <a:p>
            <a:r>
              <a:rPr lang="en-GB" sz="1200" dirty="0">
                <a:solidFill>
                  <a:srgbClr val="000000"/>
                </a:solidFill>
              </a:rPr>
              <a:t>Poros = 0.43</a:t>
            </a:r>
          </a:p>
          <a:p>
            <a:r>
              <a:rPr lang="en-GB" sz="1200" dirty="0">
                <a:solidFill>
                  <a:srgbClr val="000000"/>
                </a:solidFill>
              </a:rPr>
              <a:t>Fc = 0.33</a:t>
            </a:r>
          </a:p>
        </p:txBody>
      </p:sp>
    </p:spTree>
    <p:extLst>
      <p:ext uri="{BB962C8B-B14F-4D97-AF65-F5344CB8AC3E}">
        <p14:creationId xmlns:p14="http://schemas.microsoft.com/office/powerpoint/2010/main" val="309807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11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C6D89F-1D63-4386-A025-0FE277FE02E2}"/>
              </a:ext>
            </a:extLst>
          </p:cNvPr>
          <p:cNvSpPr txBox="1">
            <a:spLocks/>
          </p:cNvSpPr>
          <p:nvPr/>
        </p:nvSpPr>
        <p:spPr bwMode="auto">
          <a:xfrm>
            <a:off x="643155" y="347647"/>
            <a:ext cx="11548845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soil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moisture</a:t>
            </a:r>
            <a:r>
              <a:rPr lang="fi-FI" b="1" dirty="0">
                <a:solidFill>
                  <a:schemeClr val="accent3"/>
                </a:solidFill>
              </a:rPr>
              <a:t>: </a:t>
            </a:r>
          </a:p>
          <a:p>
            <a:r>
              <a:rPr lang="fi-FI" b="1" dirty="0" err="1">
                <a:solidFill>
                  <a:schemeClr val="accent3"/>
                </a:solidFill>
              </a:rPr>
              <a:t>distributed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measurements</a:t>
            </a:r>
            <a:r>
              <a:rPr lang="fi-FI" b="1" dirty="0">
                <a:solidFill>
                  <a:schemeClr val="accent3"/>
                </a:solidFill>
              </a:rPr>
              <a:t> vs.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simulations</a:t>
            </a:r>
            <a:r>
              <a:rPr lang="fi-FI" b="1" dirty="0">
                <a:solidFill>
                  <a:schemeClr val="accent3"/>
                </a:solidFill>
              </a:rPr>
              <a:t> (17th JUNE 2021 ~</a:t>
            </a:r>
            <a:r>
              <a:rPr lang="fi-FI" b="1" dirty="0" err="1">
                <a:solidFill>
                  <a:schemeClr val="accent3"/>
                </a:solidFill>
              </a:rPr>
              <a:t>wet</a:t>
            </a:r>
            <a:r>
              <a:rPr lang="fi-FI" b="1" dirty="0">
                <a:solidFill>
                  <a:schemeClr val="accent3"/>
                </a:solidFill>
              </a:rPr>
              <a:t>)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0B382F4-2346-480E-BF3B-51068C8A2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10"/>
          <a:stretch/>
        </p:blipFill>
        <p:spPr>
          <a:xfrm>
            <a:off x="1490444" y="1181920"/>
            <a:ext cx="9395589" cy="473478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004FB1-DE1D-4701-B2F9-09C8D413EAFA}"/>
              </a:ext>
            </a:extLst>
          </p:cNvPr>
          <p:cNvCxnSpPr>
            <a:cxnSpLocks/>
          </p:cNvCxnSpPr>
          <p:nvPr/>
        </p:nvCxnSpPr>
        <p:spPr>
          <a:xfrm flipH="1">
            <a:off x="8696812" y="1181920"/>
            <a:ext cx="1208076" cy="155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7911D4-6E1A-4282-94AE-2E04EE49A0AA}"/>
              </a:ext>
            </a:extLst>
          </p:cNvPr>
          <p:cNvCxnSpPr>
            <a:cxnSpLocks/>
          </p:cNvCxnSpPr>
          <p:nvPr/>
        </p:nvCxnSpPr>
        <p:spPr>
          <a:xfrm flipH="1" flipV="1">
            <a:off x="8636742" y="4171533"/>
            <a:ext cx="907725" cy="1148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E80EF7-2E11-49B5-B36A-0A3EF761A3C7}"/>
              </a:ext>
            </a:extLst>
          </p:cNvPr>
          <p:cNvSpPr txBox="1"/>
          <p:nvPr/>
        </p:nvSpPr>
        <p:spPr>
          <a:xfrm>
            <a:off x="313347" y="5504718"/>
            <a:ext cx="32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4FEEC5-8038-46A7-BD6E-A41BAF9D8E1F}"/>
              </a:ext>
            </a:extLst>
          </p:cNvPr>
          <p:cNvCxnSpPr>
            <a:cxnSpLocks/>
          </p:cNvCxnSpPr>
          <p:nvPr/>
        </p:nvCxnSpPr>
        <p:spPr>
          <a:xfrm>
            <a:off x="6160151" y="1522284"/>
            <a:ext cx="1395329" cy="593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E95D93-D6AD-4913-9563-C8A0EAC921AE}"/>
              </a:ext>
            </a:extLst>
          </p:cNvPr>
          <p:cNvCxnSpPr>
            <a:cxnSpLocks/>
          </p:cNvCxnSpPr>
          <p:nvPr/>
        </p:nvCxnSpPr>
        <p:spPr>
          <a:xfrm>
            <a:off x="1374521" y="2831932"/>
            <a:ext cx="946658" cy="223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177E94-EA97-4A47-9E91-CB7E3FF63315}"/>
              </a:ext>
            </a:extLst>
          </p:cNvPr>
          <p:cNvCxnSpPr>
            <a:cxnSpLocks/>
          </p:cNvCxnSpPr>
          <p:nvPr/>
        </p:nvCxnSpPr>
        <p:spPr>
          <a:xfrm flipV="1">
            <a:off x="1374521" y="1959225"/>
            <a:ext cx="668882" cy="354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54AA32-1FC2-4E79-AE7D-9802F05345F5}"/>
              </a:ext>
            </a:extLst>
          </p:cNvPr>
          <p:cNvCxnSpPr>
            <a:cxnSpLocks/>
          </p:cNvCxnSpPr>
          <p:nvPr/>
        </p:nvCxnSpPr>
        <p:spPr>
          <a:xfrm>
            <a:off x="1397001" y="2570148"/>
            <a:ext cx="1186012" cy="373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CD7FD7-2102-41E0-B67B-15C028F4EE3C}"/>
              </a:ext>
            </a:extLst>
          </p:cNvPr>
          <p:cNvCxnSpPr>
            <a:cxnSpLocks/>
          </p:cNvCxnSpPr>
          <p:nvPr/>
        </p:nvCxnSpPr>
        <p:spPr>
          <a:xfrm>
            <a:off x="4181800" y="2115801"/>
            <a:ext cx="768072" cy="54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CBC81F-8978-4103-8B17-B9718A79CD6C}"/>
              </a:ext>
            </a:extLst>
          </p:cNvPr>
          <p:cNvSpPr txBox="1"/>
          <p:nvPr/>
        </p:nvSpPr>
        <p:spPr>
          <a:xfrm>
            <a:off x="181038" y="2335804"/>
            <a:ext cx="1290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3 SOIL TYPES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6FECD3-E014-4C17-A252-B9AAB2D94EB7}"/>
              </a:ext>
            </a:extLst>
          </p:cNvPr>
          <p:cNvSpPr txBox="1"/>
          <p:nvPr/>
        </p:nvSpPr>
        <p:spPr>
          <a:xfrm>
            <a:off x="3276209" y="1612656"/>
            <a:ext cx="145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3 SOIL TYPES</a:t>
            </a:r>
          </a:p>
          <a:p>
            <a:r>
              <a:rPr lang="en-GB" sz="1200" dirty="0">
                <a:solidFill>
                  <a:srgbClr val="000000"/>
                </a:solidFill>
              </a:rPr>
              <a:t>+ LOWLAND CELLS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099FFC-DDFD-4485-9FC5-7D3077397743}"/>
              </a:ext>
            </a:extLst>
          </p:cNvPr>
          <p:cNvSpPr txBox="1"/>
          <p:nvPr/>
        </p:nvSpPr>
        <p:spPr>
          <a:xfrm>
            <a:off x="8085917" y="1435696"/>
            <a:ext cx="145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3 SOIL TYPES</a:t>
            </a:r>
          </a:p>
          <a:p>
            <a:r>
              <a:rPr lang="en-GB" sz="1200" dirty="0">
                <a:solidFill>
                  <a:srgbClr val="000000"/>
                </a:solidFill>
              </a:rPr>
              <a:t>+ GW IMPACTED CELLS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5313B9-F9B0-44F2-A0A8-BFF149CC249F}"/>
              </a:ext>
            </a:extLst>
          </p:cNvPr>
          <p:cNvCxnSpPr>
            <a:cxnSpLocks/>
          </p:cNvCxnSpPr>
          <p:nvPr/>
        </p:nvCxnSpPr>
        <p:spPr>
          <a:xfrm flipH="1" flipV="1">
            <a:off x="8655553" y="3068286"/>
            <a:ext cx="907725" cy="1148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E4BCD2-0325-4512-B915-F881203F2024}"/>
              </a:ext>
            </a:extLst>
          </p:cNvPr>
          <p:cNvSpPr txBox="1"/>
          <p:nvPr/>
        </p:nvSpPr>
        <p:spPr>
          <a:xfrm>
            <a:off x="3164596" y="5732836"/>
            <a:ext cx="787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sym typeface="Wingdings" panose="05000000000000000000" pitchFamily="2" charset="2"/>
              </a:rPr>
              <a:t> In these conditions, 2D flow seems necessary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F87C1-4139-40A4-8700-29FA557B14DE}"/>
              </a:ext>
            </a:extLst>
          </p:cNvPr>
          <p:cNvSpPr txBox="1"/>
          <p:nvPr/>
        </p:nvSpPr>
        <p:spPr>
          <a:xfrm>
            <a:off x="10553102" y="2338820"/>
            <a:ext cx="546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OBS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C21CF0-58E0-4D4E-899A-B57527628562}"/>
              </a:ext>
            </a:extLst>
          </p:cNvPr>
          <p:cNvSpPr txBox="1"/>
          <p:nvPr/>
        </p:nvSpPr>
        <p:spPr>
          <a:xfrm>
            <a:off x="10396444" y="4258374"/>
            <a:ext cx="546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21502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12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0B382F4-2346-480E-BF3B-51068C8A2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9" b="4682"/>
          <a:stretch/>
        </p:blipFill>
        <p:spPr>
          <a:xfrm>
            <a:off x="1343064" y="1188000"/>
            <a:ext cx="9395589" cy="4464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FB19FB-4B01-4F1E-814D-A3EA006BF00D}"/>
              </a:ext>
            </a:extLst>
          </p:cNvPr>
          <p:cNvCxnSpPr>
            <a:cxnSpLocks/>
          </p:cNvCxnSpPr>
          <p:nvPr/>
        </p:nvCxnSpPr>
        <p:spPr>
          <a:xfrm flipH="1">
            <a:off x="8743533" y="1501752"/>
            <a:ext cx="881029" cy="118471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72AE79-5BBF-4CE3-B898-C4AFC732A43C}"/>
              </a:ext>
            </a:extLst>
          </p:cNvPr>
          <p:cNvCxnSpPr>
            <a:cxnSpLocks/>
          </p:cNvCxnSpPr>
          <p:nvPr/>
        </p:nvCxnSpPr>
        <p:spPr>
          <a:xfrm flipH="1" flipV="1">
            <a:off x="8636742" y="4171533"/>
            <a:ext cx="907725" cy="114800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6B2096-B2D1-410B-8485-6E9FCF3E606A}"/>
              </a:ext>
            </a:extLst>
          </p:cNvPr>
          <p:cNvCxnSpPr>
            <a:cxnSpLocks/>
          </p:cNvCxnSpPr>
          <p:nvPr/>
        </p:nvCxnSpPr>
        <p:spPr>
          <a:xfrm flipH="1">
            <a:off x="8743533" y="3590855"/>
            <a:ext cx="18354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3F120586-CB52-4889-9735-D95E87A0C7AD}"/>
              </a:ext>
            </a:extLst>
          </p:cNvPr>
          <p:cNvSpPr txBox="1">
            <a:spLocks/>
          </p:cNvSpPr>
          <p:nvPr/>
        </p:nvSpPr>
        <p:spPr bwMode="auto">
          <a:xfrm>
            <a:off x="643155" y="347647"/>
            <a:ext cx="11437603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soil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moisture</a:t>
            </a:r>
            <a:r>
              <a:rPr lang="fi-FI" b="1" dirty="0">
                <a:solidFill>
                  <a:schemeClr val="accent3"/>
                </a:solidFill>
              </a:rPr>
              <a:t>: </a:t>
            </a:r>
          </a:p>
          <a:p>
            <a:r>
              <a:rPr lang="fi-FI" b="1" dirty="0" err="1">
                <a:solidFill>
                  <a:schemeClr val="accent3"/>
                </a:solidFill>
              </a:rPr>
              <a:t>distributed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measurements</a:t>
            </a:r>
            <a:r>
              <a:rPr lang="fi-FI" b="1" dirty="0">
                <a:solidFill>
                  <a:schemeClr val="accent3"/>
                </a:solidFill>
              </a:rPr>
              <a:t> vs.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simulations</a:t>
            </a:r>
            <a:r>
              <a:rPr lang="fi-FI" b="1" dirty="0">
                <a:solidFill>
                  <a:schemeClr val="accent3"/>
                </a:solidFill>
              </a:rPr>
              <a:t> (1st SEPT 2021 ~</a:t>
            </a:r>
            <a:r>
              <a:rPr lang="fi-FI" b="1" dirty="0" err="1">
                <a:solidFill>
                  <a:schemeClr val="accent3"/>
                </a:solidFill>
              </a:rPr>
              <a:t>dry</a:t>
            </a:r>
            <a:r>
              <a:rPr lang="fi-FI" b="1" dirty="0">
                <a:solidFill>
                  <a:schemeClr val="accent3"/>
                </a:solidFill>
              </a:rPr>
              <a:t>)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92E477-B307-40D6-AD66-0055FD4B6039}"/>
              </a:ext>
            </a:extLst>
          </p:cNvPr>
          <p:cNvSpPr txBox="1"/>
          <p:nvPr/>
        </p:nvSpPr>
        <p:spPr>
          <a:xfrm>
            <a:off x="159819" y="5472067"/>
            <a:ext cx="203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4ADEC-55DF-42AE-9D97-2EF3696FB3AE}"/>
              </a:ext>
            </a:extLst>
          </p:cNvPr>
          <p:cNvCxnSpPr>
            <a:cxnSpLocks/>
          </p:cNvCxnSpPr>
          <p:nvPr/>
        </p:nvCxnSpPr>
        <p:spPr>
          <a:xfrm>
            <a:off x="6320707" y="1501752"/>
            <a:ext cx="1341565" cy="493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2A86F9-9520-4231-BFC2-3B95A22B7DC6}"/>
              </a:ext>
            </a:extLst>
          </p:cNvPr>
          <p:cNvSpPr txBox="1"/>
          <p:nvPr/>
        </p:nvSpPr>
        <p:spPr>
          <a:xfrm>
            <a:off x="2720292" y="5761293"/>
            <a:ext cx="8542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sym typeface="Wingdings" panose="05000000000000000000" pitchFamily="2" charset="2"/>
              </a:rPr>
              <a:t> In these conditions, 2D flow is not as necessary, yet useful in some locations.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DCC6D7-DDF4-4CA6-9A78-31B2E4F86265}"/>
              </a:ext>
            </a:extLst>
          </p:cNvPr>
          <p:cNvSpPr txBox="1"/>
          <p:nvPr/>
        </p:nvSpPr>
        <p:spPr>
          <a:xfrm>
            <a:off x="9624561" y="1279884"/>
            <a:ext cx="1835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Dried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3B905B-7B27-42D8-99F6-0DFFEF19EDC7}"/>
              </a:ext>
            </a:extLst>
          </p:cNvPr>
          <p:cNvSpPr txBox="1"/>
          <p:nvPr/>
        </p:nvSpPr>
        <p:spPr>
          <a:xfrm>
            <a:off x="5400028" y="1224295"/>
            <a:ext cx="2162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Open mire is still saturated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1A0E2-5AFE-42C1-A757-1D953B112F3F}"/>
              </a:ext>
            </a:extLst>
          </p:cNvPr>
          <p:cNvSpPr txBox="1"/>
          <p:nvPr/>
        </p:nvSpPr>
        <p:spPr>
          <a:xfrm>
            <a:off x="10311723" y="3671773"/>
            <a:ext cx="216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Parts of the forest area</a:t>
            </a:r>
          </a:p>
          <a:p>
            <a:r>
              <a:rPr lang="en-GB" sz="1200" dirty="0">
                <a:solidFill>
                  <a:srgbClr val="000000"/>
                </a:solidFill>
              </a:rPr>
              <a:t>have dried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73882F-C570-4D9D-826E-4DADA56F6536}"/>
              </a:ext>
            </a:extLst>
          </p:cNvPr>
          <p:cNvSpPr txBox="1"/>
          <p:nvPr/>
        </p:nvSpPr>
        <p:spPr>
          <a:xfrm>
            <a:off x="8957386" y="5236959"/>
            <a:ext cx="947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Dried</a:t>
            </a:r>
          </a:p>
        </p:txBody>
      </p:sp>
    </p:spTree>
    <p:extLst>
      <p:ext uri="{BB962C8B-B14F-4D97-AF65-F5344CB8AC3E}">
        <p14:creationId xmlns:p14="http://schemas.microsoft.com/office/powerpoint/2010/main" val="38159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13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454134" y="1567401"/>
            <a:ext cx="7197123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Differences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between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configurations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patterns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patterns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7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14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762402" y="196753"/>
            <a:ext cx="8121293" cy="61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differences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between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configurations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76B8C22-9AE3-4DD7-8502-3AE8C7BC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9" y="726021"/>
            <a:ext cx="9019376" cy="6012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526E0F-89A3-4688-9823-2150F8B19514}"/>
              </a:ext>
            </a:extLst>
          </p:cNvPr>
          <p:cNvSpPr txBox="1"/>
          <p:nvPr/>
        </p:nvSpPr>
        <p:spPr>
          <a:xfrm>
            <a:off x="245900" y="5888832"/>
            <a:ext cx="32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F854E4-D908-41D3-AE3E-8ADFC8FDB7C3}"/>
              </a:ext>
            </a:extLst>
          </p:cNvPr>
          <p:cNvCxnSpPr>
            <a:cxnSpLocks/>
          </p:cNvCxnSpPr>
          <p:nvPr/>
        </p:nvCxnSpPr>
        <p:spPr>
          <a:xfrm flipH="1">
            <a:off x="8316369" y="907726"/>
            <a:ext cx="680793" cy="435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F252EE-F7D3-4364-8A6C-5F3C2C2A2BF9}"/>
              </a:ext>
            </a:extLst>
          </p:cNvPr>
          <p:cNvSpPr txBox="1"/>
          <p:nvPr/>
        </p:nvSpPr>
        <p:spPr>
          <a:xfrm>
            <a:off x="8925624" y="446616"/>
            <a:ext cx="3143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MINERAL SOILS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Medians: No large differences between models (only during very wet conditions)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IQR: big variation with 2D model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sz="1200" dirty="0">
                <a:solidFill>
                  <a:srgbClr val="000000"/>
                </a:solidFill>
                <a:sym typeface="Wingdings" panose="05000000000000000000" pitchFamily="2" charset="2"/>
              </a:rPr>
              <a:t>c</a:t>
            </a:r>
            <a:r>
              <a:rPr lang="en-GB" sz="1200" dirty="0">
                <a:solidFill>
                  <a:srgbClr val="000000"/>
                </a:solidFill>
              </a:rPr>
              <a:t>ells with GW influence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CBDD24-C581-4ED2-ABAF-6B9B2E3F1E6B}"/>
              </a:ext>
            </a:extLst>
          </p:cNvPr>
          <p:cNvCxnSpPr>
            <a:cxnSpLocks/>
          </p:cNvCxnSpPr>
          <p:nvPr/>
        </p:nvCxnSpPr>
        <p:spPr>
          <a:xfrm flipH="1" flipV="1">
            <a:off x="9048331" y="4449401"/>
            <a:ext cx="754393" cy="306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00FC98-03C8-4B78-A9DA-B68F94559BD6}"/>
              </a:ext>
            </a:extLst>
          </p:cNvPr>
          <p:cNvSpPr txBox="1"/>
          <p:nvPr/>
        </p:nvSpPr>
        <p:spPr>
          <a:xfrm>
            <a:off x="9034438" y="4873169"/>
            <a:ext cx="3034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PEAT SOILS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Medians: LARGE difference for 2D (often GW influence)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IQR: big variation with 2D model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sym typeface="Wingdings" panose="05000000000000000000" pitchFamily="2" charset="2"/>
              </a:rPr>
              <a:t> also cells without GW influence</a:t>
            </a:r>
            <a:endParaRPr lang="en-GB" sz="1200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E48279-3D13-4802-AF25-9C4921C4D761}"/>
              </a:ext>
            </a:extLst>
          </p:cNvPr>
          <p:cNvCxnSpPr>
            <a:cxnSpLocks/>
          </p:cNvCxnSpPr>
          <p:nvPr/>
        </p:nvCxnSpPr>
        <p:spPr>
          <a:xfrm>
            <a:off x="1325953" y="1615043"/>
            <a:ext cx="84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093CF1-C602-4E9E-95CA-5BA2110CF7F4}"/>
              </a:ext>
            </a:extLst>
          </p:cNvPr>
          <p:cNvCxnSpPr>
            <a:cxnSpLocks/>
          </p:cNvCxnSpPr>
          <p:nvPr/>
        </p:nvCxnSpPr>
        <p:spPr>
          <a:xfrm>
            <a:off x="1094385" y="1812578"/>
            <a:ext cx="834736" cy="336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D7D42E-4E93-4761-B32A-85DCB4493EB9}"/>
              </a:ext>
            </a:extLst>
          </p:cNvPr>
          <p:cNvSpPr txBox="1"/>
          <p:nvPr/>
        </p:nvSpPr>
        <p:spPr>
          <a:xfrm>
            <a:off x="226321" y="1291877"/>
            <a:ext cx="129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Model</a:t>
            </a:r>
          </a:p>
          <a:p>
            <a:r>
              <a:rPr lang="en-GB" sz="1200" dirty="0">
                <a:solidFill>
                  <a:srgbClr val="000000"/>
                </a:solidFill>
              </a:rPr>
              <a:t>Poros = 0.43</a:t>
            </a:r>
          </a:p>
          <a:p>
            <a:r>
              <a:rPr lang="en-GB" sz="1200" dirty="0">
                <a:solidFill>
                  <a:srgbClr val="000000"/>
                </a:solidFill>
              </a:rPr>
              <a:t>Fc = 0.33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BFBA5F-47AE-4F66-AD50-36A1B461AAE3}"/>
              </a:ext>
            </a:extLst>
          </p:cNvPr>
          <p:cNvCxnSpPr>
            <a:cxnSpLocks/>
          </p:cNvCxnSpPr>
          <p:nvPr/>
        </p:nvCxnSpPr>
        <p:spPr>
          <a:xfrm>
            <a:off x="1216736" y="4006727"/>
            <a:ext cx="8555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997BEF-39D6-48C1-B648-46E9456EF7A6}"/>
              </a:ext>
            </a:extLst>
          </p:cNvPr>
          <p:cNvCxnSpPr>
            <a:cxnSpLocks/>
          </p:cNvCxnSpPr>
          <p:nvPr/>
        </p:nvCxnSpPr>
        <p:spPr>
          <a:xfrm>
            <a:off x="985168" y="4204262"/>
            <a:ext cx="1241455" cy="1086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485953-80B5-459B-8E38-3679E9C0640A}"/>
              </a:ext>
            </a:extLst>
          </p:cNvPr>
          <p:cNvSpPr txBox="1"/>
          <p:nvPr/>
        </p:nvSpPr>
        <p:spPr>
          <a:xfrm>
            <a:off x="117104" y="3683561"/>
            <a:ext cx="129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Model</a:t>
            </a:r>
          </a:p>
          <a:p>
            <a:r>
              <a:rPr lang="en-GB" sz="1200" dirty="0">
                <a:solidFill>
                  <a:srgbClr val="000000"/>
                </a:solidFill>
              </a:rPr>
              <a:t>Poros = 0.93</a:t>
            </a:r>
          </a:p>
          <a:p>
            <a:r>
              <a:rPr lang="en-GB" sz="1200" dirty="0">
                <a:solidFill>
                  <a:srgbClr val="000000"/>
                </a:solidFill>
              </a:rPr>
              <a:t>Fc = 0.53</a:t>
            </a:r>
          </a:p>
        </p:txBody>
      </p:sp>
    </p:spTree>
    <p:extLst>
      <p:ext uri="{BB962C8B-B14F-4D97-AF65-F5344CB8AC3E}">
        <p14:creationId xmlns:p14="http://schemas.microsoft.com/office/powerpoint/2010/main" val="1743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15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408657" y="359358"/>
            <a:ext cx="3195547" cy="17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differences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between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configurations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ED727A8-29A4-4C1A-BD2A-BE006F1F3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8" b="10533"/>
          <a:stretch/>
        </p:blipFill>
        <p:spPr>
          <a:xfrm>
            <a:off x="3260721" y="73731"/>
            <a:ext cx="5568957" cy="6665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C9E30B-60DC-44C0-BBE3-B94007E1E2AC}"/>
              </a:ext>
            </a:extLst>
          </p:cNvPr>
          <p:cNvSpPr txBox="1"/>
          <p:nvPr/>
        </p:nvSpPr>
        <p:spPr>
          <a:xfrm>
            <a:off x="275168" y="5275873"/>
            <a:ext cx="32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B2C996-EE48-4DB9-B642-85A81331A3FB}"/>
              </a:ext>
            </a:extLst>
          </p:cNvPr>
          <p:cNvCxnSpPr>
            <a:cxnSpLocks/>
          </p:cNvCxnSpPr>
          <p:nvPr/>
        </p:nvCxnSpPr>
        <p:spPr>
          <a:xfrm flipV="1">
            <a:off x="1606268" y="1774410"/>
            <a:ext cx="2373612" cy="999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315BC32-6770-4B2E-A8EC-5BF31E48EE13}"/>
              </a:ext>
            </a:extLst>
          </p:cNvPr>
          <p:cNvSpPr txBox="1"/>
          <p:nvPr/>
        </p:nvSpPr>
        <p:spPr>
          <a:xfrm>
            <a:off x="617724" y="2831292"/>
            <a:ext cx="303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STAND – CATCH (2021-06-17)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Mostly no difference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Differences only in very high accumulation cells (streams, ditches..)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390D13-0BD8-47D2-8CDD-2CF0E19944AB}"/>
              </a:ext>
            </a:extLst>
          </p:cNvPr>
          <p:cNvCxnSpPr>
            <a:cxnSpLocks/>
          </p:cNvCxnSpPr>
          <p:nvPr/>
        </p:nvCxnSpPr>
        <p:spPr>
          <a:xfrm flipV="1">
            <a:off x="2135151" y="4534251"/>
            <a:ext cx="1996335" cy="22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FF8BDCE-DC63-4547-93EC-87C3650AA63D}"/>
              </a:ext>
            </a:extLst>
          </p:cNvPr>
          <p:cNvSpPr txBox="1"/>
          <p:nvPr/>
        </p:nvSpPr>
        <p:spPr>
          <a:xfrm>
            <a:off x="617724" y="4266318"/>
            <a:ext cx="303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STAND – CATCH (2021-09-01)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Same as above but even less differences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CD17F6-4C35-4FFF-8CC7-B26822714C0A}"/>
              </a:ext>
            </a:extLst>
          </p:cNvPr>
          <p:cNvCxnSpPr>
            <a:cxnSpLocks/>
          </p:cNvCxnSpPr>
          <p:nvPr/>
        </p:nvCxnSpPr>
        <p:spPr>
          <a:xfrm flipH="1" flipV="1">
            <a:off x="7588853" y="1661939"/>
            <a:ext cx="1987489" cy="744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DD4744-548F-49DE-9DAE-553495E7E69A}"/>
              </a:ext>
            </a:extLst>
          </p:cNvPr>
          <p:cNvSpPr txBox="1"/>
          <p:nvPr/>
        </p:nvSpPr>
        <p:spPr>
          <a:xfrm>
            <a:off x="8587798" y="2463084"/>
            <a:ext cx="30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2D – STAND (2021-06-17)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Peatlands and depressions stand out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2447AF-2020-4509-82B9-2BC30367A556}"/>
              </a:ext>
            </a:extLst>
          </p:cNvPr>
          <p:cNvCxnSpPr>
            <a:cxnSpLocks/>
          </p:cNvCxnSpPr>
          <p:nvPr/>
        </p:nvCxnSpPr>
        <p:spPr>
          <a:xfrm flipH="1">
            <a:off x="7600548" y="4624787"/>
            <a:ext cx="1927420" cy="200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62F43D-ACB1-4997-B200-13A1673F472E}"/>
              </a:ext>
            </a:extLst>
          </p:cNvPr>
          <p:cNvSpPr txBox="1"/>
          <p:nvPr/>
        </p:nvSpPr>
        <p:spPr>
          <a:xfrm>
            <a:off x="8646887" y="3926164"/>
            <a:ext cx="303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2D – STAND (2021-09-01)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000000"/>
                </a:solidFill>
              </a:rPr>
              <a:t>Peatlands and depressions stand out(slightly less in dry conditions)</a:t>
            </a:r>
          </a:p>
        </p:txBody>
      </p:sp>
    </p:spTree>
    <p:extLst>
      <p:ext uri="{BB962C8B-B14F-4D97-AF65-F5344CB8AC3E}">
        <p14:creationId xmlns:p14="http://schemas.microsoft.com/office/powerpoint/2010/main" val="19314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16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454134" y="1567401"/>
            <a:ext cx="7197123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Spatiotemporal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differences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efficiency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metrics</a:t>
            </a:r>
            <a:endParaRPr lang="fi-FI" b="1" dirty="0">
              <a:solidFill>
                <a:schemeClr val="accent3"/>
              </a:solidFill>
            </a:endParaRPr>
          </a:p>
          <a:p>
            <a:r>
              <a:rPr lang="fi-FI" b="1" dirty="0">
                <a:solidFill>
                  <a:schemeClr val="accent3"/>
                </a:solidFill>
              </a:rPr>
              <a:t>	(</a:t>
            </a:r>
            <a:r>
              <a:rPr lang="fi-FI" b="1" dirty="0" err="1">
                <a:solidFill>
                  <a:schemeClr val="accent3"/>
                </a:solidFill>
              </a:rPr>
              <a:t>pearson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correlation</a:t>
            </a:r>
            <a:r>
              <a:rPr lang="fi-FI" b="1" dirty="0">
                <a:solidFill>
                  <a:schemeClr val="accent3"/>
                </a:solidFill>
              </a:rPr>
              <a:t>, </a:t>
            </a:r>
          </a:p>
          <a:p>
            <a:r>
              <a:rPr lang="fi-FI" b="1" dirty="0">
                <a:solidFill>
                  <a:schemeClr val="accent3"/>
                </a:solidFill>
              </a:rPr>
              <a:t>	</a:t>
            </a:r>
            <a:r>
              <a:rPr lang="fi-FI" b="1" dirty="0" err="1">
                <a:solidFill>
                  <a:schemeClr val="accent3"/>
                </a:solidFill>
              </a:rPr>
              <a:t>histogram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match</a:t>
            </a:r>
            <a:r>
              <a:rPr lang="fi-FI" b="1" dirty="0">
                <a:solidFill>
                  <a:schemeClr val="accent3"/>
                </a:solidFill>
              </a:rPr>
              <a:t>, 	</a:t>
            </a:r>
          </a:p>
          <a:p>
            <a:r>
              <a:rPr lang="fi-FI" b="1" dirty="0">
                <a:solidFill>
                  <a:schemeClr val="accent3"/>
                </a:solidFill>
              </a:rPr>
              <a:t>	</a:t>
            </a:r>
            <a:r>
              <a:rPr lang="fi-FI" b="1" dirty="0" err="1">
                <a:solidFill>
                  <a:schemeClr val="accent3"/>
                </a:solidFill>
              </a:rPr>
              <a:t>coefficient</a:t>
            </a:r>
            <a:r>
              <a:rPr lang="fi-FI" b="1" dirty="0">
                <a:solidFill>
                  <a:schemeClr val="accent3"/>
                </a:solidFill>
              </a:rPr>
              <a:t> of </a:t>
            </a:r>
            <a:r>
              <a:rPr lang="fi-FI" b="1" dirty="0" err="1">
                <a:solidFill>
                  <a:schemeClr val="accent3"/>
                </a:solidFill>
              </a:rPr>
              <a:t>variation</a:t>
            </a:r>
            <a:r>
              <a:rPr lang="fi-FI" b="1" dirty="0">
                <a:solidFill>
                  <a:schemeClr val="accent3"/>
                </a:solidFill>
              </a:rPr>
              <a:t>)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7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17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176879" y="1128611"/>
            <a:ext cx="4803257" cy="465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SPAEF = </a:t>
            </a:r>
            <a:r>
              <a:rPr lang="fi-FI" sz="1600" dirty="0" err="1">
                <a:solidFill>
                  <a:schemeClr val="accent3"/>
                </a:solidFill>
              </a:rPr>
              <a:t>Spatial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Efficiency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Metric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</a:p>
          <a:p>
            <a:r>
              <a:rPr lang="fi-FI" sz="1600" dirty="0">
                <a:solidFill>
                  <a:schemeClr val="accent3"/>
                </a:solidFill>
              </a:rPr>
              <a:t>	(</a:t>
            </a:r>
            <a:r>
              <a:rPr lang="fi-FI" sz="1600" dirty="0" err="1">
                <a:solidFill>
                  <a:schemeClr val="accent3"/>
                </a:solidFill>
              </a:rPr>
              <a:t>Demirel</a:t>
            </a:r>
            <a:r>
              <a:rPr lang="fi-FI" sz="1600" dirty="0">
                <a:solidFill>
                  <a:schemeClr val="accent3"/>
                </a:solidFill>
              </a:rPr>
              <a:t> et al. 2018)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i-FI" sz="1600" dirty="0">
              <a:solidFill>
                <a:schemeClr val="accent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i-FI" sz="1600" dirty="0">
              <a:solidFill>
                <a:schemeClr val="accent3"/>
              </a:solidFill>
            </a:endParaRPr>
          </a:p>
          <a:p>
            <a:endParaRPr lang="fi-FI" sz="1600" dirty="0">
              <a:solidFill>
                <a:schemeClr val="accent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HM = Proportion of </a:t>
            </a:r>
            <a:r>
              <a:rPr lang="fi-FI" sz="1600" dirty="0" err="1">
                <a:solidFill>
                  <a:schemeClr val="accent3"/>
                </a:solidFill>
              </a:rPr>
              <a:t>the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matching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area</a:t>
            </a:r>
            <a:r>
              <a:rPr lang="fi-FI" sz="1600" dirty="0">
                <a:solidFill>
                  <a:schemeClr val="accent3"/>
                </a:solidFill>
              </a:rPr>
              <a:t> in </a:t>
            </a:r>
            <a:r>
              <a:rPr lang="fi-FI" sz="1600" dirty="0" err="1">
                <a:solidFill>
                  <a:schemeClr val="accent3"/>
                </a:solidFill>
              </a:rPr>
              <a:t>histograms</a:t>
            </a:r>
            <a:r>
              <a:rPr lang="fi-FI" sz="1600" dirty="0">
                <a:solidFill>
                  <a:schemeClr val="accent3"/>
                </a:solidFill>
              </a:rPr>
              <a:t> (gamma)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CC = </a:t>
            </a:r>
            <a:r>
              <a:rPr lang="fi-FI" sz="1600" dirty="0" err="1">
                <a:solidFill>
                  <a:schemeClr val="accent3"/>
                </a:solidFill>
              </a:rPr>
              <a:t>Pearson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correlation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coefficient</a:t>
            </a:r>
            <a:r>
              <a:rPr lang="fi-FI" sz="1600" dirty="0">
                <a:solidFill>
                  <a:schemeClr val="accent3"/>
                </a:solidFill>
              </a:rPr>
              <a:t> (alpha)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CV = </a:t>
            </a:r>
            <a:r>
              <a:rPr lang="fi-FI" sz="1600" dirty="0" err="1">
                <a:solidFill>
                  <a:schemeClr val="accent3"/>
                </a:solidFill>
              </a:rPr>
              <a:t>Coefficient</a:t>
            </a:r>
            <a:r>
              <a:rPr lang="fi-FI" sz="1600" dirty="0">
                <a:solidFill>
                  <a:schemeClr val="accent3"/>
                </a:solidFill>
              </a:rPr>
              <a:t> of </a:t>
            </a:r>
            <a:r>
              <a:rPr lang="fi-FI" sz="1600" dirty="0" err="1">
                <a:solidFill>
                  <a:schemeClr val="accent3"/>
                </a:solidFill>
              </a:rPr>
              <a:t>variations</a:t>
            </a:r>
            <a:r>
              <a:rPr lang="fi-FI" sz="1600" dirty="0">
                <a:solidFill>
                  <a:schemeClr val="accent3"/>
                </a:solidFill>
              </a:rPr>
              <a:t> (</a:t>
            </a:r>
            <a:r>
              <a:rPr lang="fi-FI" sz="1600" dirty="0" err="1">
                <a:solidFill>
                  <a:schemeClr val="accent3"/>
                </a:solidFill>
              </a:rPr>
              <a:t>beta</a:t>
            </a:r>
            <a:r>
              <a:rPr lang="fi-FI" sz="1600" dirty="0">
                <a:solidFill>
                  <a:schemeClr val="accent3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i-FI" sz="1600" dirty="0">
              <a:solidFill>
                <a:schemeClr val="accent3"/>
              </a:solidFill>
            </a:endParaRPr>
          </a:p>
          <a:p>
            <a:endParaRPr lang="fi-FI" sz="1600" dirty="0">
              <a:solidFill>
                <a:schemeClr val="accent3"/>
              </a:solidFill>
            </a:endParaRPr>
          </a:p>
          <a:p>
            <a:endParaRPr lang="fi-FI" sz="1600" dirty="0">
              <a:solidFill>
                <a:schemeClr val="accent3"/>
              </a:solidFill>
            </a:endParaRPr>
          </a:p>
          <a:p>
            <a:r>
              <a:rPr lang="fi-FI" sz="1600" dirty="0" err="1">
                <a:solidFill>
                  <a:srgbClr val="000000"/>
                </a:solidFill>
              </a:rPr>
              <a:t>Note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scatterplot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patterns</a:t>
            </a:r>
            <a:r>
              <a:rPr lang="fi-FI" sz="1600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i-FI" sz="1600" dirty="0">
                <a:solidFill>
                  <a:srgbClr val="000000"/>
                </a:solidFill>
              </a:rPr>
              <a:t>One </a:t>
            </a:r>
            <a:r>
              <a:rPr lang="fi-FI" sz="1600" dirty="0" err="1">
                <a:solidFill>
                  <a:srgbClr val="000000"/>
                </a:solidFill>
              </a:rPr>
              <a:t>line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where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stand</a:t>
            </a:r>
            <a:r>
              <a:rPr lang="fi-FI" sz="1600" dirty="0">
                <a:solidFill>
                  <a:srgbClr val="000000"/>
                </a:solidFill>
              </a:rPr>
              <a:t> = 2D</a:t>
            </a:r>
          </a:p>
          <a:p>
            <a:pPr marL="285750" indent="-285750">
              <a:buFontTx/>
              <a:buChar char="-"/>
            </a:pPr>
            <a:r>
              <a:rPr lang="fi-FI" sz="1600" dirty="0">
                <a:solidFill>
                  <a:srgbClr val="000000"/>
                </a:solidFill>
              </a:rPr>
              <a:t>One </a:t>
            </a:r>
            <a:r>
              <a:rPr lang="fi-FI" sz="1600" dirty="0" err="1">
                <a:solidFill>
                  <a:srgbClr val="000000"/>
                </a:solidFill>
              </a:rPr>
              <a:t>line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where</a:t>
            </a:r>
            <a:r>
              <a:rPr lang="fi-FI" sz="1600" dirty="0">
                <a:solidFill>
                  <a:srgbClr val="000000"/>
                </a:solidFill>
              </a:rPr>
              <a:t> 2D &gt; </a:t>
            </a:r>
            <a:r>
              <a:rPr lang="fi-FI" sz="1600" dirty="0" err="1">
                <a:solidFill>
                  <a:srgbClr val="000000"/>
                </a:solidFill>
              </a:rPr>
              <a:t>stand</a:t>
            </a:r>
            <a:endParaRPr lang="fi-FI" sz="1600" dirty="0">
              <a:solidFill>
                <a:srgbClr val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i-FI" sz="1600" dirty="0" err="1">
                <a:solidFill>
                  <a:srgbClr val="000000"/>
                </a:solidFill>
              </a:rPr>
              <a:t>Points</a:t>
            </a:r>
            <a:r>
              <a:rPr lang="fi-FI" sz="1600" dirty="0">
                <a:solidFill>
                  <a:srgbClr val="000000"/>
                </a:solidFill>
              </a:rPr>
              <a:t> in </a:t>
            </a:r>
            <a:r>
              <a:rPr lang="fi-FI" sz="1600" dirty="0" err="1">
                <a:solidFill>
                  <a:srgbClr val="000000"/>
                </a:solidFill>
              </a:rPr>
              <a:t>between</a:t>
            </a:r>
            <a:endParaRPr lang="fi-FI" sz="1600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BE5E03A-24AB-4C2F-A92F-EFFFA01A2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05" y="60703"/>
            <a:ext cx="6452016" cy="645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C0D27-D40C-4CB6-BBB0-1D7E0B014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74" b="24909"/>
          <a:stretch/>
        </p:blipFill>
        <p:spPr>
          <a:xfrm>
            <a:off x="256553" y="1765072"/>
            <a:ext cx="4593940" cy="46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2B4188E-885F-4CE1-BECF-4C1BF099E6E4}"/>
              </a:ext>
            </a:extLst>
          </p:cNvPr>
          <p:cNvSpPr/>
          <p:nvPr/>
        </p:nvSpPr>
        <p:spPr>
          <a:xfrm>
            <a:off x="5117938" y="178449"/>
            <a:ext cx="309201" cy="6040669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7ECFE5-AD09-4AF9-B401-5382D2904B52}"/>
              </a:ext>
            </a:extLst>
          </p:cNvPr>
          <p:cNvCxnSpPr>
            <a:cxnSpLocks/>
          </p:cNvCxnSpPr>
          <p:nvPr/>
        </p:nvCxnSpPr>
        <p:spPr>
          <a:xfrm>
            <a:off x="5377705" y="1728684"/>
            <a:ext cx="6589818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D11611-11CD-4479-A906-138D2DB9F101}"/>
              </a:ext>
            </a:extLst>
          </p:cNvPr>
          <p:cNvCxnSpPr>
            <a:cxnSpLocks/>
          </p:cNvCxnSpPr>
          <p:nvPr/>
        </p:nvCxnSpPr>
        <p:spPr>
          <a:xfrm>
            <a:off x="5377705" y="3333928"/>
            <a:ext cx="6589818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29C799-CF44-4C39-A32F-75FF769C9C67}"/>
              </a:ext>
            </a:extLst>
          </p:cNvPr>
          <p:cNvCxnSpPr>
            <a:cxnSpLocks/>
          </p:cNvCxnSpPr>
          <p:nvPr/>
        </p:nvCxnSpPr>
        <p:spPr>
          <a:xfrm>
            <a:off x="5377705" y="4901312"/>
            <a:ext cx="6589818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61D8FC-DD04-468A-A08E-FDD4707C0C33}"/>
              </a:ext>
            </a:extLst>
          </p:cNvPr>
          <p:cNvCxnSpPr>
            <a:cxnSpLocks/>
          </p:cNvCxnSpPr>
          <p:nvPr/>
        </p:nvCxnSpPr>
        <p:spPr>
          <a:xfrm>
            <a:off x="8643644" y="94611"/>
            <a:ext cx="0" cy="641810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C93ADCD-A1AE-4915-80F3-AFCCFFC5F0FC}"/>
              </a:ext>
            </a:extLst>
          </p:cNvPr>
          <p:cNvSpPr/>
          <p:nvPr/>
        </p:nvSpPr>
        <p:spPr>
          <a:xfrm>
            <a:off x="5377705" y="6384219"/>
            <a:ext cx="6675168" cy="2936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Minus Sign 41">
            <a:extLst>
              <a:ext uri="{FF2B5EF4-FFF2-40B4-BE49-F238E27FC236}">
                <a16:creationId xmlns:a16="http://schemas.microsoft.com/office/drawing/2014/main" id="{0CDDA03C-051C-46A5-A604-2BF966564699}"/>
              </a:ext>
            </a:extLst>
          </p:cNvPr>
          <p:cNvSpPr/>
          <p:nvPr/>
        </p:nvSpPr>
        <p:spPr>
          <a:xfrm>
            <a:off x="4864143" y="78485"/>
            <a:ext cx="266354" cy="341475"/>
          </a:xfrm>
          <a:prstGeom prst="mathMinu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Minus Sign 42">
            <a:extLst>
              <a:ext uri="{FF2B5EF4-FFF2-40B4-BE49-F238E27FC236}">
                <a16:creationId xmlns:a16="http://schemas.microsoft.com/office/drawing/2014/main" id="{EFD28ABD-B1EA-423D-AFBF-2D05A90B7E9A}"/>
              </a:ext>
            </a:extLst>
          </p:cNvPr>
          <p:cNvSpPr/>
          <p:nvPr/>
        </p:nvSpPr>
        <p:spPr>
          <a:xfrm>
            <a:off x="11829721" y="6183049"/>
            <a:ext cx="266354" cy="341475"/>
          </a:xfrm>
          <a:prstGeom prst="mathMinu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CE8F0736-B6DD-49D3-98C3-8273DCC0577D}"/>
              </a:ext>
            </a:extLst>
          </p:cNvPr>
          <p:cNvSpPr/>
          <p:nvPr/>
        </p:nvSpPr>
        <p:spPr>
          <a:xfrm>
            <a:off x="4682892" y="6161417"/>
            <a:ext cx="621788" cy="560176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338EC-B8C9-462E-B2CC-421164402AD0}"/>
              </a:ext>
            </a:extLst>
          </p:cNvPr>
          <p:cNvSpPr txBox="1"/>
          <p:nvPr/>
        </p:nvSpPr>
        <p:spPr>
          <a:xfrm>
            <a:off x="247922" y="5396775"/>
            <a:ext cx="32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A753DD-F560-43C8-A1F3-B23FC1E3EDA4}"/>
              </a:ext>
            </a:extLst>
          </p:cNvPr>
          <p:cNvSpPr txBox="1"/>
          <p:nvPr/>
        </p:nvSpPr>
        <p:spPr>
          <a:xfrm>
            <a:off x="4072488" y="5704383"/>
            <a:ext cx="108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92D050"/>
                </a:solidFill>
              </a:rPr>
              <a:t>MORE SIMILARITY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162B2-7C6D-4779-BEF4-FE20CBE9921C}"/>
              </a:ext>
            </a:extLst>
          </p:cNvPr>
          <p:cNvSpPr txBox="1"/>
          <p:nvPr/>
        </p:nvSpPr>
        <p:spPr>
          <a:xfrm>
            <a:off x="4233315" y="289091"/>
            <a:ext cx="127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LESS SIMILARITY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8C379C1-C132-4E17-8E4C-EB4BD0BD609A}"/>
              </a:ext>
            </a:extLst>
          </p:cNvPr>
          <p:cNvSpPr txBox="1">
            <a:spLocks/>
          </p:cNvSpPr>
          <p:nvPr/>
        </p:nvSpPr>
        <p:spPr bwMode="auto">
          <a:xfrm>
            <a:off x="302030" y="169249"/>
            <a:ext cx="4528511" cy="91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Spatiotemporal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analysis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with</a:t>
            </a:r>
            <a:r>
              <a:rPr lang="fi-FI" b="1" dirty="0">
                <a:solidFill>
                  <a:schemeClr val="accent3"/>
                </a:solidFill>
              </a:rPr>
              <a:t> SPAEF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308833-17F6-472C-A362-72009D47BE82}"/>
              </a:ext>
            </a:extLst>
          </p:cNvPr>
          <p:cNvSpPr txBox="1"/>
          <p:nvPr/>
        </p:nvSpPr>
        <p:spPr>
          <a:xfrm>
            <a:off x="11093449" y="6468696"/>
            <a:ext cx="123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LESS SIMILARITY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91D9E-F2D2-44C7-907A-7B2A0592DCA3}"/>
              </a:ext>
            </a:extLst>
          </p:cNvPr>
          <p:cNvSpPr/>
          <p:nvPr/>
        </p:nvSpPr>
        <p:spPr>
          <a:xfrm>
            <a:off x="5377705" y="1762593"/>
            <a:ext cx="6557727" cy="4677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C558F83C-7300-4579-A9AF-E75BF051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14" y="11909"/>
            <a:ext cx="6427959" cy="64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5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42" grpId="0" animBg="1"/>
      <p:bldP spid="43" grpId="0" animBg="1"/>
      <p:bldP spid="44" grpId="0" animBg="1"/>
      <p:bldP spid="48" grpId="0"/>
      <p:bldP spid="49" grpId="0"/>
      <p:bldP spid="51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18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454134" y="1567401"/>
            <a:ext cx="9094619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SpaFHy</a:t>
            </a:r>
            <a:r>
              <a:rPr lang="fi-FI" b="1" dirty="0">
                <a:solidFill>
                  <a:schemeClr val="accent3"/>
                </a:solidFill>
              </a:rPr>
              <a:t> 2D and SAR-</a:t>
            </a:r>
            <a:r>
              <a:rPr lang="fi-FI" b="1" dirty="0" err="1">
                <a:solidFill>
                  <a:schemeClr val="accent3"/>
                </a:solidFill>
              </a:rPr>
              <a:t>based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estimates</a:t>
            </a:r>
            <a:endParaRPr lang="fi-FI" b="1" dirty="0">
              <a:solidFill>
                <a:schemeClr val="accent3"/>
              </a:solidFill>
            </a:endParaRPr>
          </a:p>
          <a:p>
            <a:r>
              <a:rPr lang="fi-FI" b="1" dirty="0">
                <a:solidFill>
                  <a:schemeClr val="accent3"/>
                </a:solidFill>
              </a:rPr>
              <a:t>(</a:t>
            </a:r>
            <a:r>
              <a:rPr lang="fi-FI" b="1" dirty="0" err="1">
                <a:solidFill>
                  <a:schemeClr val="accent3"/>
                </a:solidFill>
              </a:rPr>
              <a:t>preliminary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comparisons</a:t>
            </a:r>
            <a:r>
              <a:rPr lang="fi-FI" b="1" dirty="0">
                <a:solidFill>
                  <a:schemeClr val="accent3"/>
                </a:solidFill>
              </a:rPr>
              <a:t>, </a:t>
            </a:r>
            <a:r>
              <a:rPr lang="fi-FI" b="1" dirty="0" err="1">
                <a:solidFill>
                  <a:schemeClr val="accent3"/>
                </a:solidFill>
              </a:rPr>
              <a:t>need</a:t>
            </a:r>
            <a:r>
              <a:rPr lang="fi-FI" b="1" dirty="0">
                <a:solidFill>
                  <a:schemeClr val="accent3"/>
                </a:solidFill>
              </a:rPr>
              <a:t> to </a:t>
            </a:r>
            <a:r>
              <a:rPr lang="fi-FI" b="1" dirty="0" err="1">
                <a:solidFill>
                  <a:schemeClr val="accent3"/>
                </a:solidFill>
              </a:rPr>
              <a:t>check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with</a:t>
            </a:r>
            <a:r>
              <a:rPr lang="fi-FI" b="1" dirty="0">
                <a:solidFill>
                  <a:schemeClr val="accent3"/>
                </a:solidFill>
              </a:rPr>
              <a:t> Terhikki)</a:t>
            </a: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Temporal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Spatial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efficiency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metric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8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19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454134" y="1567401"/>
            <a:ext cx="7197123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CE90A-B20E-4277-9E43-E4E6640DF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t="2953" r="7287" b="7971"/>
          <a:stretch/>
        </p:blipFill>
        <p:spPr>
          <a:xfrm>
            <a:off x="4026502" y="1419506"/>
            <a:ext cx="7801136" cy="52733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DB5965F-B5FC-4582-AC31-8D2FEF3E68FF}"/>
              </a:ext>
            </a:extLst>
          </p:cNvPr>
          <p:cNvSpPr txBox="1">
            <a:spLocks/>
          </p:cNvSpPr>
          <p:nvPr/>
        </p:nvSpPr>
        <p:spPr bwMode="auto">
          <a:xfrm>
            <a:off x="408656" y="359358"/>
            <a:ext cx="3522597" cy="17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Temporal</a:t>
            </a:r>
            <a:br>
              <a:rPr lang="fi-FI" b="1" dirty="0">
                <a:solidFill>
                  <a:schemeClr val="accent3"/>
                </a:solidFill>
              </a:rPr>
            </a:br>
            <a:r>
              <a:rPr lang="fi-FI" b="1" dirty="0">
                <a:solidFill>
                  <a:schemeClr val="accent3"/>
                </a:solidFill>
              </a:rPr>
              <a:t>SpaFHy-2D vs. SAR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E2ED22-6D2F-4DFA-8070-7A21646D3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9" y="1616773"/>
            <a:ext cx="3833390" cy="24394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E6D497-3485-4E4F-9CAB-5CAF89C473ED}"/>
              </a:ext>
            </a:extLst>
          </p:cNvPr>
          <p:cNvSpPr txBox="1"/>
          <p:nvPr/>
        </p:nvSpPr>
        <p:spPr>
          <a:xfrm>
            <a:off x="8803555" y="1964563"/>
            <a:ext cx="129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Model</a:t>
            </a:r>
          </a:p>
          <a:p>
            <a:r>
              <a:rPr lang="en-GB" sz="1200" dirty="0">
                <a:solidFill>
                  <a:srgbClr val="000000"/>
                </a:solidFill>
              </a:rPr>
              <a:t>Poros = 0.43</a:t>
            </a:r>
          </a:p>
          <a:p>
            <a:r>
              <a:rPr lang="en-GB" sz="1200" dirty="0">
                <a:solidFill>
                  <a:srgbClr val="000000"/>
                </a:solidFill>
              </a:rPr>
              <a:t>Fc = 0.33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8E804-3B0D-4A52-B020-BA93C64C69B1}"/>
              </a:ext>
            </a:extLst>
          </p:cNvPr>
          <p:cNvSpPr txBox="1"/>
          <p:nvPr/>
        </p:nvSpPr>
        <p:spPr>
          <a:xfrm>
            <a:off x="7480037" y="4544966"/>
            <a:ext cx="129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Model</a:t>
            </a:r>
          </a:p>
          <a:p>
            <a:r>
              <a:rPr lang="en-GB" sz="1200" dirty="0">
                <a:solidFill>
                  <a:srgbClr val="000000"/>
                </a:solidFill>
              </a:rPr>
              <a:t>Poros = 0.93</a:t>
            </a:r>
          </a:p>
          <a:p>
            <a:r>
              <a:rPr lang="en-GB" sz="1200" dirty="0">
                <a:solidFill>
                  <a:srgbClr val="000000"/>
                </a:solidFill>
              </a:rPr>
              <a:t>Fc = 0.53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F72252-453F-454C-8544-1526E810AD22}"/>
              </a:ext>
            </a:extLst>
          </p:cNvPr>
          <p:cNvCxnSpPr>
            <a:cxnSpLocks/>
          </p:cNvCxnSpPr>
          <p:nvPr/>
        </p:nvCxnSpPr>
        <p:spPr>
          <a:xfrm>
            <a:off x="3651663" y="5216502"/>
            <a:ext cx="1240971" cy="49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B7F4A3-DCE1-4373-8144-AE5A91552DD9}"/>
              </a:ext>
            </a:extLst>
          </p:cNvPr>
          <p:cNvSpPr txBox="1"/>
          <p:nvPr/>
        </p:nvSpPr>
        <p:spPr>
          <a:xfrm>
            <a:off x="836075" y="5047225"/>
            <a:ext cx="303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Ranges completely different</a:t>
            </a:r>
          </a:p>
        </p:txBody>
      </p:sp>
    </p:spTree>
    <p:extLst>
      <p:ext uri="{BB962C8B-B14F-4D97-AF65-F5344CB8AC3E}">
        <p14:creationId xmlns:p14="http://schemas.microsoft.com/office/powerpoint/2010/main" val="22486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83628" y="482677"/>
            <a:ext cx="10058400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>
                <a:solidFill>
                  <a:schemeClr val="accent3"/>
                </a:solidFill>
              </a:rPr>
              <a:t>Main idea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640B-181D-4FF2-967E-F18FA10EBE74}"/>
              </a:ext>
            </a:extLst>
          </p:cNvPr>
          <p:cNvSpPr txBox="1"/>
          <p:nvPr/>
        </p:nvSpPr>
        <p:spPr>
          <a:xfrm>
            <a:off x="462581" y="1128712"/>
            <a:ext cx="101794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Model spatiotemporal dynamics of soil moisture in subarctic catchment (Pallas)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with Spatial Forest Hydrology (</a:t>
            </a:r>
            <a:r>
              <a:rPr lang="en-GB" dirty="0" err="1">
                <a:solidFill>
                  <a:schemeClr val="accent1"/>
                </a:solidFill>
              </a:rPr>
              <a:t>SpaFHy</a:t>
            </a:r>
            <a:r>
              <a:rPr lang="en-GB" dirty="0">
                <a:solidFill>
                  <a:schemeClr val="accent1"/>
                </a:solidFill>
              </a:rPr>
              <a:t>) model</a:t>
            </a:r>
          </a:p>
          <a:p>
            <a:pPr lvl="1"/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Add new </a:t>
            </a:r>
            <a:r>
              <a:rPr lang="en-GB" dirty="0" err="1">
                <a:solidFill>
                  <a:schemeClr val="accent1"/>
                </a:solidFill>
              </a:rPr>
              <a:t>SpaFHy</a:t>
            </a:r>
            <a:r>
              <a:rPr lang="en-GB" dirty="0">
                <a:solidFill>
                  <a:schemeClr val="accent1"/>
                </a:solidFill>
              </a:rPr>
              <a:t> configuration with lateral groundwater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developed by Kersti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Check modelling results with available observations in Pallas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Q, ET, </a:t>
            </a:r>
            <a:r>
              <a:rPr lang="el-GR" dirty="0">
                <a:solidFill>
                  <a:schemeClr val="accent1"/>
                </a:solidFill>
              </a:rPr>
              <a:t>θ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Compare model configurations (with and without lateral flow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soil moisture point of 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spatial and temporal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Compare modelling results with SAR-based soil moisture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developed by Manninen et al.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20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655469" y="1603975"/>
            <a:ext cx="7197123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0A3500B-AB10-4D30-9574-F1CACEBC7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54" y="241634"/>
            <a:ext cx="5312277" cy="637473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7BDD865-5EC9-41D6-90DA-6C9610191FC3}"/>
              </a:ext>
            </a:extLst>
          </p:cNvPr>
          <p:cNvSpPr txBox="1">
            <a:spLocks/>
          </p:cNvSpPr>
          <p:nvPr/>
        </p:nvSpPr>
        <p:spPr bwMode="auto">
          <a:xfrm>
            <a:off x="178092" y="76271"/>
            <a:ext cx="3969010" cy="17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absolute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values</a:t>
            </a:r>
            <a:br>
              <a:rPr lang="fi-FI" b="1" dirty="0">
                <a:solidFill>
                  <a:schemeClr val="accent3"/>
                </a:solidFill>
              </a:rPr>
            </a:br>
            <a:r>
              <a:rPr lang="fi-FI" b="1" dirty="0">
                <a:solidFill>
                  <a:schemeClr val="accent3"/>
                </a:solidFill>
              </a:rPr>
              <a:t>SAR vs. SpaFHy-2D 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CB184C4-9252-470A-9E95-CD231F55E95C}"/>
              </a:ext>
            </a:extLst>
          </p:cNvPr>
          <p:cNvCxnSpPr>
            <a:cxnSpLocks/>
          </p:cNvCxnSpPr>
          <p:nvPr/>
        </p:nvCxnSpPr>
        <p:spPr>
          <a:xfrm flipV="1">
            <a:off x="3464653" y="2131779"/>
            <a:ext cx="2709644" cy="301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5049E7-E233-4D52-BBA8-A5D437333EFA}"/>
              </a:ext>
            </a:extLst>
          </p:cNvPr>
          <p:cNvSpPr txBox="1"/>
          <p:nvPr/>
        </p:nvSpPr>
        <p:spPr>
          <a:xfrm>
            <a:off x="936707" y="2533909"/>
            <a:ext cx="303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Some cells masked from SAR maps due to insufficient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67144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454134" y="1567401"/>
            <a:ext cx="7197123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95C4D62-C840-468A-A743-ED1167C9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1" y="91445"/>
            <a:ext cx="7477499" cy="3115624"/>
          </a:xfrm>
          <a:prstGeom prst="rect">
            <a:avLst/>
          </a:prstGeom>
        </p:spPr>
      </p:pic>
      <p:pic>
        <p:nvPicPr>
          <p:cNvPr id="9" name="Picture 8" descr="Map&#10;&#10;Description automatically generated with medium confidence">
            <a:extLst>
              <a:ext uri="{FF2B5EF4-FFF2-40B4-BE49-F238E27FC236}">
                <a16:creationId xmlns:a16="http://schemas.microsoft.com/office/drawing/2014/main" id="{7FD77BD8-9E05-476A-A0B0-3CE732A9D4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t="8909" r="11842" b="13399"/>
          <a:stretch/>
        </p:blipFill>
        <p:spPr>
          <a:xfrm>
            <a:off x="5732621" y="3137427"/>
            <a:ext cx="4483937" cy="33181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E1CDB0-A052-4893-8BA0-59D5300B4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23" y="653274"/>
            <a:ext cx="3879887" cy="246901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D6DCCD3-794D-4EC2-8A58-B20182B6C46A}"/>
              </a:ext>
            </a:extLst>
          </p:cNvPr>
          <p:cNvSpPr txBox="1">
            <a:spLocks/>
          </p:cNvSpPr>
          <p:nvPr/>
        </p:nvSpPr>
        <p:spPr bwMode="auto">
          <a:xfrm>
            <a:off x="815854" y="119062"/>
            <a:ext cx="3522597" cy="17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Anomalies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C0F68-9A4E-46CD-8935-4DF5D447E5B5}"/>
              </a:ext>
            </a:extLst>
          </p:cNvPr>
          <p:cNvSpPr txBox="1"/>
          <p:nvPr/>
        </p:nvSpPr>
        <p:spPr>
          <a:xfrm>
            <a:off x="6615486" y="1185083"/>
            <a:ext cx="1798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Absolute differences between wet and dry predictions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B0C70-71E7-44CF-B3AB-B94A16014A3F}"/>
              </a:ext>
            </a:extLst>
          </p:cNvPr>
          <p:cNvSpPr txBox="1"/>
          <p:nvPr/>
        </p:nvSpPr>
        <p:spPr>
          <a:xfrm>
            <a:off x="70116" y="2044005"/>
            <a:ext cx="1273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Challenging to</a:t>
            </a:r>
          </a:p>
          <a:p>
            <a:r>
              <a:rPr lang="en-GB" sz="1200" dirty="0">
                <a:solidFill>
                  <a:srgbClr val="000000"/>
                </a:solidFill>
              </a:rPr>
              <a:t>compare because </a:t>
            </a:r>
          </a:p>
          <a:p>
            <a:r>
              <a:rPr lang="en-GB" sz="1200" dirty="0">
                <a:solidFill>
                  <a:srgbClr val="000000"/>
                </a:solidFill>
              </a:rPr>
              <a:t>dry in model is not necessary dry in SAR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30429-559A-4075-8E72-F2ECFF8765DD}"/>
              </a:ext>
            </a:extLst>
          </p:cNvPr>
          <p:cNvSpPr txBox="1"/>
          <p:nvPr/>
        </p:nvSpPr>
        <p:spPr>
          <a:xfrm>
            <a:off x="6697186" y="6197919"/>
            <a:ext cx="2978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Wet and dry </a:t>
            </a:r>
            <a:r>
              <a:rPr lang="en-GB" sz="1600" u="sng" dirty="0">
                <a:solidFill>
                  <a:srgbClr val="000000"/>
                </a:solidFill>
              </a:rPr>
              <a:t>according to SAR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9B2F6-65D3-417A-BCAB-0DD5D86820F1}"/>
              </a:ext>
            </a:extLst>
          </p:cNvPr>
          <p:cNvCxnSpPr>
            <a:cxnSpLocks/>
          </p:cNvCxnSpPr>
          <p:nvPr/>
        </p:nvCxnSpPr>
        <p:spPr>
          <a:xfrm>
            <a:off x="2662774" y="732243"/>
            <a:ext cx="0" cy="20042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5A01CB-5FC9-4AB9-B9F2-6AFFB8B591F2}"/>
              </a:ext>
            </a:extLst>
          </p:cNvPr>
          <p:cNvCxnSpPr>
            <a:cxnSpLocks/>
          </p:cNvCxnSpPr>
          <p:nvPr/>
        </p:nvCxnSpPr>
        <p:spPr>
          <a:xfrm>
            <a:off x="3044385" y="732243"/>
            <a:ext cx="0" cy="20042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AE6402-AF22-4EBF-B443-C1CB8B1007B8}"/>
              </a:ext>
            </a:extLst>
          </p:cNvPr>
          <p:cNvCxnSpPr/>
          <p:nvPr/>
        </p:nvCxnSpPr>
        <p:spPr>
          <a:xfrm flipH="1" flipV="1">
            <a:off x="5978844" y="1687054"/>
            <a:ext cx="1007981" cy="1012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84E791-D706-4141-A40C-9DDF3566D60A}"/>
              </a:ext>
            </a:extLst>
          </p:cNvPr>
          <p:cNvCxnSpPr>
            <a:cxnSpLocks/>
          </p:cNvCxnSpPr>
          <p:nvPr/>
        </p:nvCxnSpPr>
        <p:spPr>
          <a:xfrm>
            <a:off x="4434266" y="364736"/>
            <a:ext cx="919103" cy="376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C8C7B2-D0B2-4C63-856D-24AD997D5B63}"/>
              </a:ext>
            </a:extLst>
          </p:cNvPr>
          <p:cNvCxnSpPr/>
          <p:nvPr/>
        </p:nvCxnSpPr>
        <p:spPr>
          <a:xfrm flipH="1" flipV="1">
            <a:off x="9233875" y="1532116"/>
            <a:ext cx="1007981" cy="1012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A9440D-49B7-4D2F-B180-8502E96C84DC}"/>
              </a:ext>
            </a:extLst>
          </p:cNvPr>
          <p:cNvCxnSpPr>
            <a:cxnSpLocks/>
          </p:cNvCxnSpPr>
          <p:nvPr/>
        </p:nvCxnSpPr>
        <p:spPr>
          <a:xfrm>
            <a:off x="7515037" y="297621"/>
            <a:ext cx="919103" cy="376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9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22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324903" y="586289"/>
            <a:ext cx="3359395" cy="130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fi-FI" dirty="0">
              <a:solidFill>
                <a:schemeClr val="accent3"/>
              </a:solidFill>
            </a:endParaRPr>
          </a:p>
          <a:p>
            <a:endParaRPr lang="fi-FI" dirty="0">
              <a:solidFill>
                <a:schemeClr val="accent3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70A4F6-986A-4F6F-9CF2-5362F8F16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05" y="0"/>
            <a:ext cx="6526635" cy="652663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0C5A3F2-DF1C-4C75-B260-1772A39361C7}"/>
              </a:ext>
            </a:extLst>
          </p:cNvPr>
          <p:cNvSpPr/>
          <p:nvPr/>
        </p:nvSpPr>
        <p:spPr>
          <a:xfrm>
            <a:off x="5117938" y="178450"/>
            <a:ext cx="309201" cy="60126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FF66CDEC-07C9-4C2B-B509-4839ED839547}"/>
              </a:ext>
            </a:extLst>
          </p:cNvPr>
          <p:cNvSpPr/>
          <p:nvPr/>
        </p:nvSpPr>
        <p:spPr>
          <a:xfrm>
            <a:off x="5377705" y="6384219"/>
            <a:ext cx="6675168" cy="2936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39DE894F-7A9A-42DB-9E4D-B87B24A47C2F}"/>
              </a:ext>
            </a:extLst>
          </p:cNvPr>
          <p:cNvSpPr/>
          <p:nvPr/>
        </p:nvSpPr>
        <p:spPr>
          <a:xfrm>
            <a:off x="4682892" y="6161417"/>
            <a:ext cx="621788" cy="560176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CA6107-CE30-4E17-B5F3-9394EA3AB44A}"/>
              </a:ext>
            </a:extLst>
          </p:cNvPr>
          <p:cNvSpPr txBox="1"/>
          <p:nvPr/>
        </p:nvSpPr>
        <p:spPr>
          <a:xfrm>
            <a:off x="4072488" y="5704383"/>
            <a:ext cx="108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92D050"/>
                </a:solidFill>
              </a:rPr>
              <a:t>MORE SIMILARITY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3D007-95E1-4F68-9B72-5B399F65CB3B}"/>
              </a:ext>
            </a:extLst>
          </p:cNvPr>
          <p:cNvSpPr txBox="1"/>
          <p:nvPr/>
        </p:nvSpPr>
        <p:spPr>
          <a:xfrm>
            <a:off x="4226528" y="202196"/>
            <a:ext cx="127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LESS SIMILARITY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72218-7A9D-4B37-80B9-40518B823EF3}"/>
              </a:ext>
            </a:extLst>
          </p:cNvPr>
          <p:cNvSpPr txBox="1"/>
          <p:nvPr/>
        </p:nvSpPr>
        <p:spPr>
          <a:xfrm>
            <a:off x="11093449" y="6277273"/>
            <a:ext cx="127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LESS SIMILARITY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F70E73C4-08DD-441D-A70B-5A466332F7A4}"/>
              </a:ext>
            </a:extLst>
          </p:cNvPr>
          <p:cNvSpPr/>
          <p:nvPr/>
        </p:nvSpPr>
        <p:spPr>
          <a:xfrm>
            <a:off x="4864143" y="78485"/>
            <a:ext cx="266354" cy="341475"/>
          </a:xfrm>
          <a:prstGeom prst="mathMinu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F0FB1A8D-CA7D-4909-BFB7-853B5479A671}"/>
              </a:ext>
            </a:extLst>
          </p:cNvPr>
          <p:cNvSpPr/>
          <p:nvPr/>
        </p:nvSpPr>
        <p:spPr>
          <a:xfrm>
            <a:off x="11853811" y="6257007"/>
            <a:ext cx="266354" cy="341475"/>
          </a:xfrm>
          <a:prstGeom prst="mathMinus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E9B6A47-642D-4421-A202-F5E3A714BB59}"/>
              </a:ext>
            </a:extLst>
          </p:cNvPr>
          <p:cNvSpPr txBox="1">
            <a:spLocks/>
          </p:cNvSpPr>
          <p:nvPr/>
        </p:nvSpPr>
        <p:spPr bwMode="auto">
          <a:xfrm>
            <a:off x="176879" y="1128611"/>
            <a:ext cx="4803257" cy="465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SPAEF = </a:t>
            </a:r>
            <a:r>
              <a:rPr lang="fi-FI" sz="1600" dirty="0" err="1">
                <a:solidFill>
                  <a:schemeClr val="accent3"/>
                </a:solidFill>
              </a:rPr>
              <a:t>Spatial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Efficiency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Metric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</a:p>
          <a:p>
            <a:r>
              <a:rPr lang="fi-FI" sz="1600" dirty="0">
                <a:solidFill>
                  <a:schemeClr val="accent3"/>
                </a:solidFill>
              </a:rPr>
              <a:t>	(</a:t>
            </a:r>
            <a:r>
              <a:rPr lang="fi-FI" sz="1600" dirty="0" err="1">
                <a:solidFill>
                  <a:schemeClr val="accent3"/>
                </a:solidFill>
              </a:rPr>
              <a:t>Demirel</a:t>
            </a:r>
            <a:r>
              <a:rPr lang="fi-FI" sz="1600" dirty="0">
                <a:solidFill>
                  <a:schemeClr val="accent3"/>
                </a:solidFill>
              </a:rPr>
              <a:t> et al. 2018)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i-FI" sz="1600" dirty="0">
              <a:solidFill>
                <a:schemeClr val="accent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i-FI" sz="1600" dirty="0">
              <a:solidFill>
                <a:schemeClr val="accent3"/>
              </a:solidFill>
            </a:endParaRPr>
          </a:p>
          <a:p>
            <a:endParaRPr lang="fi-FI" sz="1600" dirty="0">
              <a:solidFill>
                <a:schemeClr val="accent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HM = Proportion of </a:t>
            </a:r>
            <a:r>
              <a:rPr lang="fi-FI" sz="1600" dirty="0" err="1">
                <a:solidFill>
                  <a:schemeClr val="accent3"/>
                </a:solidFill>
              </a:rPr>
              <a:t>the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matching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area</a:t>
            </a:r>
            <a:r>
              <a:rPr lang="fi-FI" sz="1600" dirty="0">
                <a:solidFill>
                  <a:schemeClr val="accent3"/>
                </a:solidFill>
              </a:rPr>
              <a:t> in </a:t>
            </a:r>
            <a:r>
              <a:rPr lang="fi-FI" sz="1600" dirty="0" err="1">
                <a:solidFill>
                  <a:schemeClr val="accent3"/>
                </a:solidFill>
              </a:rPr>
              <a:t>histograms</a:t>
            </a:r>
            <a:r>
              <a:rPr lang="fi-FI" sz="1600" dirty="0">
                <a:solidFill>
                  <a:schemeClr val="accent3"/>
                </a:solidFill>
              </a:rPr>
              <a:t> (gamma)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CC = </a:t>
            </a:r>
            <a:r>
              <a:rPr lang="fi-FI" sz="1600" dirty="0" err="1">
                <a:solidFill>
                  <a:schemeClr val="accent3"/>
                </a:solidFill>
              </a:rPr>
              <a:t>Pearson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correlation</a:t>
            </a:r>
            <a:r>
              <a:rPr lang="fi-FI" sz="1600" dirty="0">
                <a:solidFill>
                  <a:schemeClr val="accent3"/>
                </a:solidFill>
              </a:rPr>
              <a:t> </a:t>
            </a:r>
            <a:r>
              <a:rPr lang="fi-FI" sz="1600" dirty="0" err="1">
                <a:solidFill>
                  <a:schemeClr val="accent3"/>
                </a:solidFill>
              </a:rPr>
              <a:t>coefficient</a:t>
            </a:r>
            <a:r>
              <a:rPr lang="fi-FI" sz="1600" dirty="0">
                <a:solidFill>
                  <a:schemeClr val="accent3"/>
                </a:solidFill>
              </a:rPr>
              <a:t> (alpha)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accent3"/>
                </a:solidFill>
              </a:rPr>
              <a:t>CV = </a:t>
            </a:r>
            <a:r>
              <a:rPr lang="fi-FI" sz="1600" dirty="0" err="1">
                <a:solidFill>
                  <a:schemeClr val="accent3"/>
                </a:solidFill>
              </a:rPr>
              <a:t>Coefficient</a:t>
            </a:r>
            <a:r>
              <a:rPr lang="fi-FI" sz="1600" dirty="0">
                <a:solidFill>
                  <a:schemeClr val="accent3"/>
                </a:solidFill>
              </a:rPr>
              <a:t> of </a:t>
            </a:r>
            <a:r>
              <a:rPr lang="fi-FI" sz="1600" dirty="0" err="1">
                <a:solidFill>
                  <a:schemeClr val="accent3"/>
                </a:solidFill>
              </a:rPr>
              <a:t>variations</a:t>
            </a:r>
            <a:r>
              <a:rPr lang="fi-FI" sz="1600" dirty="0">
                <a:solidFill>
                  <a:schemeClr val="accent3"/>
                </a:solidFill>
              </a:rPr>
              <a:t> (</a:t>
            </a:r>
            <a:r>
              <a:rPr lang="fi-FI" sz="1600" dirty="0" err="1">
                <a:solidFill>
                  <a:schemeClr val="accent3"/>
                </a:solidFill>
              </a:rPr>
              <a:t>beta</a:t>
            </a:r>
            <a:r>
              <a:rPr lang="fi-FI" sz="1600" dirty="0">
                <a:solidFill>
                  <a:schemeClr val="accent3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i-FI" sz="1600" dirty="0">
              <a:solidFill>
                <a:schemeClr val="accent3"/>
              </a:solidFill>
            </a:endParaRPr>
          </a:p>
          <a:p>
            <a:endParaRPr lang="fi-FI" sz="1600" dirty="0">
              <a:solidFill>
                <a:schemeClr val="accent3"/>
              </a:solidFill>
            </a:endParaRPr>
          </a:p>
          <a:p>
            <a:endParaRPr lang="fi-FI" sz="1600" dirty="0">
              <a:solidFill>
                <a:schemeClr val="accent3"/>
              </a:solidFill>
            </a:endParaRPr>
          </a:p>
          <a:p>
            <a:r>
              <a:rPr lang="fi-FI" sz="1600" dirty="0" err="1">
                <a:solidFill>
                  <a:srgbClr val="000000"/>
                </a:solidFill>
              </a:rPr>
              <a:t>Note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patterns</a:t>
            </a:r>
            <a:r>
              <a:rPr lang="fi-FI" sz="1600" dirty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>
                <a:solidFill>
                  <a:srgbClr val="000000"/>
                </a:solidFill>
              </a:rPr>
              <a:t>Model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between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field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capacities</a:t>
            </a:r>
            <a:r>
              <a:rPr lang="fi-FI" sz="1600" dirty="0">
                <a:solidFill>
                  <a:srgbClr val="000000"/>
                </a:solidFill>
              </a:rPr>
              <a:t> and </a:t>
            </a:r>
            <a:r>
              <a:rPr lang="fi-FI" sz="1600" dirty="0" err="1">
                <a:solidFill>
                  <a:srgbClr val="000000"/>
                </a:solidFill>
              </a:rPr>
              <a:t>porosities</a:t>
            </a:r>
            <a:endParaRPr lang="fi-FI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rgbClr val="000000"/>
                </a:solidFill>
              </a:rPr>
              <a:t>SAR </a:t>
            </a:r>
            <a:r>
              <a:rPr lang="fi-FI" sz="1600" dirty="0" err="1">
                <a:solidFill>
                  <a:srgbClr val="000000"/>
                </a:solidFill>
              </a:rPr>
              <a:t>follows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normal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distribution</a:t>
            </a:r>
            <a:r>
              <a:rPr lang="fi-FI" sz="1600" dirty="0">
                <a:solidFill>
                  <a:srgbClr val="000000"/>
                </a:solidFill>
              </a:rPr>
              <a:t> in </a:t>
            </a:r>
            <a:r>
              <a:rPr lang="fi-FI" sz="1600" dirty="0" err="1">
                <a:solidFill>
                  <a:srgbClr val="000000"/>
                </a:solidFill>
              </a:rPr>
              <a:t>mineral</a:t>
            </a:r>
            <a:r>
              <a:rPr lang="fi-FI" sz="1600" dirty="0">
                <a:solidFill>
                  <a:srgbClr val="000000"/>
                </a:solidFill>
              </a:rPr>
              <a:t> </a:t>
            </a:r>
            <a:r>
              <a:rPr lang="fi-FI" sz="1600" dirty="0" err="1">
                <a:solidFill>
                  <a:srgbClr val="000000"/>
                </a:solidFill>
              </a:rPr>
              <a:t>soil</a:t>
            </a:r>
            <a:endParaRPr lang="fi-FI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rgbClr val="000000"/>
                </a:solidFill>
              </a:rPr>
              <a:t>SAR </a:t>
            </a:r>
            <a:r>
              <a:rPr lang="fi-FI" sz="1600" dirty="0" err="1">
                <a:solidFill>
                  <a:srgbClr val="000000"/>
                </a:solidFill>
              </a:rPr>
              <a:t>distribution</a:t>
            </a:r>
            <a:r>
              <a:rPr lang="fi-FI" sz="1600" dirty="0">
                <a:solidFill>
                  <a:srgbClr val="000000"/>
                </a:solidFill>
              </a:rPr>
              <a:t> in </a:t>
            </a:r>
            <a:r>
              <a:rPr lang="fi-FI" sz="1600" dirty="0" err="1">
                <a:solidFill>
                  <a:srgbClr val="000000"/>
                </a:solidFill>
              </a:rPr>
              <a:t>peatlands</a:t>
            </a:r>
            <a:endParaRPr lang="fi-FI" sz="1600" dirty="0">
              <a:solidFill>
                <a:srgbClr val="00000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3AF2422-D7A1-427F-8ACF-61B247A15E40}"/>
              </a:ext>
            </a:extLst>
          </p:cNvPr>
          <p:cNvSpPr txBox="1">
            <a:spLocks/>
          </p:cNvSpPr>
          <p:nvPr/>
        </p:nvSpPr>
        <p:spPr bwMode="auto">
          <a:xfrm>
            <a:off x="302030" y="169249"/>
            <a:ext cx="4528511" cy="17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Spatiotemporal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analysis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with</a:t>
            </a:r>
            <a:r>
              <a:rPr lang="fi-FI" b="1" dirty="0">
                <a:solidFill>
                  <a:schemeClr val="accent3"/>
                </a:solidFill>
              </a:rPr>
              <a:t> SPAEF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2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7" grpId="0"/>
      <p:bldP spid="18" grpId="0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23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324903" y="586289"/>
            <a:ext cx="3359395" cy="130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fi-FI" dirty="0">
              <a:solidFill>
                <a:schemeClr val="accent3"/>
              </a:solidFill>
            </a:endParaRPr>
          </a:p>
          <a:p>
            <a:endParaRPr lang="fi-FI" dirty="0">
              <a:solidFill>
                <a:schemeClr val="accent3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3AF2422-D7A1-427F-8ACF-61B247A15E40}"/>
              </a:ext>
            </a:extLst>
          </p:cNvPr>
          <p:cNvSpPr txBox="1">
            <a:spLocks/>
          </p:cNvSpPr>
          <p:nvPr/>
        </p:nvSpPr>
        <p:spPr bwMode="auto">
          <a:xfrm>
            <a:off x="4809832" y="2560790"/>
            <a:ext cx="4528511" cy="17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Thank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you</a:t>
            </a:r>
            <a:r>
              <a:rPr lang="fi-FI" b="1" dirty="0">
                <a:solidFill>
                  <a:schemeClr val="accent3"/>
                </a:solidFill>
              </a:rPr>
              <a:t>!</a:t>
            </a:r>
          </a:p>
          <a:p>
            <a:r>
              <a:rPr lang="fi-FI" b="1" dirty="0" err="1">
                <a:solidFill>
                  <a:schemeClr val="accent3"/>
                </a:solidFill>
              </a:rPr>
              <a:t>Questions</a:t>
            </a:r>
            <a:r>
              <a:rPr lang="fi-FI" b="1" dirty="0">
                <a:solidFill>
                  <a:schemeClr val="accent3"/>
                </a:solidFill>
              </a:rPr>
              <a:t>?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5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3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96882" y="288803"/>
            <a:ext cx="10058400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description</a:t>
            </a:r>
            <a:r>
              <a:rPr lang="fi-FI" b="1" dirty="0">
                <a:solidFill>
                  <a:schemeClr val="accent3"/>
                </a:solidFill>
              </a:rPr>
              <a:t>(s)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D76BF-9153-45CB-8ED6-14CA9698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262" y="1850927"/>
            <a:ext cx="5573157" cy="40318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194B99-F736-4867-95CF-1B6292951334}"/>
              </a:ext>
            </a:extLst>
          </p:cNvPr>
          <p:cNvSpPr txBox="1"/>
          <p:nvPr/>
        </p:nvSpPr>
        <p:spPr>
          <a:xfrm>
            <a:off x="5930438" y="5442171"/>
            <a:ext cx="1063505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rgbClr val="000000"/>
                </a:solidFill>
              </a:rPr>
              <a:t>NO GW /</a:t>
            </a:r>
          </a:p>
          <a:p>
            <a:r>
              <a:rPr lang="en-GB" sz="1050" b="1" dirty="0">
                <a:solidFill>
                  <a:srgbClr val="000000"/>
                </a:solidFill>
              </a:rPr>
              <a:t>TOPMODEL /</a:t>
            </a:r>
          </a:p>
          <a:p>
            <a:r>
              <a:rPr lang="en-GB" sz="1050" b="1" dirty="0">
                <a:solidFill>
                  <a:srgbClr val="000000"/>
                </a:solidFill>
              </a:rPr>
              <a:t>2D GW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640B-181D-4FF2-967E-F18FA10EBE74}"/>
              </a:ext>
            </a:extLst>
          </p:cNvPr>
          <p:cNvSpPr txBox="1"/>
          <p:nvPr/>
        </p:nvSpPr>
        <p:spPr>
          <a:xfrm>
            <a:off x="475102" y="919471"/>
            <a:ext cx="58960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Spatial Forest Hydrology model</a:t>
            </a:r>
            <a:r>
              <a:rPr lang="en-GB" dirty="0">
                <a:solidFill>
                  <a:schemeClr val="accent1"/>
                </a:solidFill>
              </a:rPr>
              <a:t> (</a:t>
            </a:r>
            <a:r>
              <a:rPr lang="en-GB" dirty="0" err="1">
                <a:solidFill>
                  <a:schemeClr val="accent1"/>
                </a:solidFill>
              </a:rPr>
              <a:t>SpaFHy</a:t>
            </a:r>
            <a:r>
              <a:rPr lang="en-GB" dirty="0">
                <a:solidFill>
                  <a:schemeClr val="accent1"/>
                </a:solidFill>
              </a:rPr>
              <a:t>, Launiainen et al. 2019)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1"/>
                </a:solidFill>
              </a:rPr>
              <a:t>Canopy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Hydrology in vegetation and snowpack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ET with PM equation (evaporation from canopy and forest floor and transpiration)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Snowmelt with degree-day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1"/>
                </a:solidFill>
              </a:rPr>
              <a:t>Bucket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Moss/litter layer (interception storage)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Soil moisture between field capacity and residual water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Rootzone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Porosity defines maximum water content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Drainage from rootzone when soil moisture &gt; field capacity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1"/>
                </a:solidFill>
              </a:rPr>
              <a:t>GW modules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olidFill>
                  <a:schemeClr val="accent1"/>
                </a:solidFill>
              </a:rPr>
              <a:t>NO GW (stand)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Drainage from bucket treated as runoff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olidFill>
                  <a:schemeClr val="accent1"/>
                </a:solidFill>
              </a:rPr>
              <a:t>TOPMODEL (catch)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Topography based return flow and baseflow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olidFill>
                  <a:schemeClr val="accent1"/>
                </a:solidFill>
              </a:rPr>
              <a:t>2D GW FLOW (2D)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</a:endParaRPr>
          </a:p>
          <a:p>
            <a:endParaRPr lang="en-GB" sz="1600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FFE67-37F7-452F-8478-DB6C447BA4A8}"/>
              </a:ext>
            </a:extLst>
          </p:cNvPr>
          <p:cNvSpPr txBox="1"/>
          <p:nvPr/>
        </p:nvSpPr>
        <p:spPr>
          <a:xfrm>
            <a:off x="5196363" y="333873"/>
            <a:ext cx="33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DEM, soil and canopy parameters from open-access GIS raster arrays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CBB55-8DAB-4551-AA11-48BA05B096BC}"/>
              </a:ext>
            </a:extLst>
          </p:cNvPr>
          <p:cNvSpPr txBox="1"/>
          <p:nvPr/>
        </p:nvSpPr>
        <p:spPr>
          <a:xfrm>
            <a:off x="9021756" y="32108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Meteorological forcing data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543C124-C74B-4DBC-99A5-B68EF090D1BB}"/>
              </a:ext>
            </a:extLst>
          </p:cNvPr>
          <p:cNvSpPr/>
          <p:nvPr/>
        </p:nvSpPr>
        <p:spPr>
          <a:xfrm rot="5400000">
            <a:off x="7005580" y="116293"/>
            <a:ext cx="252415" cy="306296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4857126-FD2B-45B2-A5A0-D9C343F2C5FB}"/>
              </a:ext>
            </a:extLst>
          </p:cNvPr>
          <p:cNvSpPr/>
          <p:nvPr/>
        </p:nvSpPr>
        <p:spPr>
          <a:xfrm rot="5400000">
            <a:off x="10229025" y="372168"/>
            <a:ext cx="232341" cy="246562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5C02D0-B0E9-4993-92E1-8365D782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76" y="825914"/>
            <a:ext cx="3565024" cy="741959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284D38A-1470-49FF-AC6B-1F4C9218C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472209"/>
              </p:ext>
            </p:extLst>
          </p:nvPr>
        </p:nvGraphicFramePr>
        <p:xfrm>
          <a:off x="9130657" y="668295"/>
          <a:ext cx="2465628" cy="81185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48796">
                  <a:extLst>
                    <a:ext uri="{9D8B030D-6E8A-4147-A177-3AD203B41FA5}">
                      <a16:colId xmlns:a16="http://schemas.microsoft.com/office/drawing/2014/main" val="3333538365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1910861730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2354650440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2496201061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2964933170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67883797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860190890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1393919924"/>
                    </a:ext>
                  </a:extLst>
                </a:gridCol>
                <a:gridCol w="264604">
                  <a:extLst>
                    <a:ext uri="{9D8B030D-6E8A-4147-A177-3AD203B41FA5}">
                      <a16:colId xmlns:a16="http://schemas.microsoft.com/office/drawing/2014/main" val="1922320470"/>
                    </a:ext>
                  </a:extLst>
                </a:gridCol>
              </a:tblGrid>
              <a:tr h="902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time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UTC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ID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T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P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hpa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RH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Rglob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T sum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1859237344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-11.0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2.0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996.5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90.5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1150866400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2.1.2019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-7.5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1019.9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89.1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0.2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215516331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3.1.2019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-4.0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7.8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1015.1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89.6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3883780464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4.1.2019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-2.1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1010.6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94.0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0.3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778183914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5.1.2019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0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2.1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1016.8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94.2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0.3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2496742141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6.1.2019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-0.7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1008.5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95.0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1509658390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7.1.2019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-3.9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1000.8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84.3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0.4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665245417"/>
                  </a:ext>
                </a:extLst>
              </a:tr>
              <a:tr h="9020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8.1.2019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0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-6.7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0.0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997.2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85.1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>
                          <a:effectLst/>
                        </a:rPr>
                        <a:t>0.2</a:t>
                      </a:r>
                      <a:endParaRPr lang="fi-FI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i-FI" sz="500" dirty="0">
                          <a:effectLst/>
                        </a:rPr>
                        <a:t>0</a:t>
                      </a:r>
                      <a:endParaRPr lang="fi-FI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047" marR="21047" marT="0" marB="0" anchor="b"/>
                </a:tc>
                <a:extLst>
                  <a:ext uri="{0D108BD9-81ED-4DB2-BD59-A6C34878D82A}">
                    <a16:rowId xmlns:a16="http://schemas.microsoft.com/office/drawing/2014/main" val="118159972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9479E9A-57CE-44E6-B9D2-B29F338C088A}"/>
              </a:ext>
            </a:extLst>
          </p:cNvPr>
          <p:cNvSpPr/>
          <p:nvPr/>
        </p:nvSpPr>
        <p:spPr>
          <a:xfrm>
            <a:off x="7595527" y="5539796"/>
            <a:ext cx="280327" cy="220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37AA26-EBCB-49E8-8683-854BF252CF60}"/>
              </a:ext>
            </a:extLst>
          </p:cNvPr>
          <p:cNvSpPr/>
          <p:nvPr/>
        </p:nvSpPr>
        <p:spPr>
          <a:xfrm>
            <a:off x="10501864" y="1821213"/>
            <a:ext cx="1094421" cy="850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0B388-7C5D-4A72-9850-95F422457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399" y="5834779"/>
            <a:ext cx="4000500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4FD26-B80C-4ED0-A53E-E81E99DD8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2056"/>
          <a:stretch/>
        </p:blipFill>
        <p:spPr>
          <a:xfrm>
            <a:off x="5949291" y="3549896"/>
            <a:ext cx="5987097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4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83628" y="482677"/>
            <a:ext cx="10058400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Site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description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2640B-181D-4FF2-967E-F18FA10EBE74}"/>
              </a:ext>
            </a:extLst>
          </p:cNvPr>
          <p:cNvSpPr txBox="1"/>
          <p:nvPr/>
        </p:nvSpPr>
        <p:spPr>
          <a:xfrm>
            <a:off x="462581" y="1128712"/>
            <a:ext cx="101794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Pallas catchment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Area: ~4.5km2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Altitude: 268-364m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Climate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 subarctic with persistent snow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Land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mostly pristine (some manmade ditches)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Soil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mainly gravely sand and sandy tills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Vegetation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 coniferous forests, treed mires 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and open mires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B117D-799D-4681-82DF-5090EA5A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42" y="165100"/>
            <a:ext cx="5906891" cy="6327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23C1B-46A4-46DC-875D-40AE9842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47" y="61911"/>
            <a:ext cx="3321071" cy="3129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03F3A-4BAC-490D-9BD1-4E5EB7B0A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954" y="3191046"/>
            <a:ext cx="3352945" cy="32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5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353503" y="1567401"/>
            <a:ext cx="5817172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sensibility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check</a:t>
            </a:r>
            <a:r>
              <a:rPr lang="fi-FI" b="1" dirty="0">
                <a:solidFill>
                  <a:schemeClr val="accent3"/>
                </a:solidFill>
              </a:rPr>
              <a:t>: </a:t>
            </a: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Annual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water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balance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>
                <a:solidFill>
                  <a:schemeClr val="accent3"/>
                </a:solidFill>
              </a:rPr>
              <a:t>SWE and </a:t>
            </a:r>
            <a:r>
              <a:rPr lang="fi-FI" b="1" dirty="0" err="1">
                <a:solidFill>
                  <a:schemeClr val="accent3"/>
                </a:solidFill>
              </a:rPr>
              <a:t>runoff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>
                <a:solidFill>
                  <a:schemeClr val="accent3"/>
                </a:solidFill>
              </a:rPr>
              <a:t>ET</a:t>
            </a: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5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6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83628" y="482677"/>
            <a:ext cx="3461090" cy="102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Annual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partitioning</a:t>
            </a:r>
            <a:r>
              <a:rPr lang="fi-FI" b="1" dirty="0">
                <a:solidFill>
                  <a:schemeClr val="accent3"/>
                </a:solidFill>
              </a:rPr>
              <a:t> of </a:t>
            </a:r>
            <a:r>
              <a:rPr lang="fi-FI" b="1" dirty="0" err="1">
                <a:solidFill>
                  <a:schemeClr val="accent3"/>
                </a:solidFill>
              </a:rPr>
              <a:t>water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balance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5A541-C272-4526-A59D-91086B80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60" y="165100"/>
            <a:ext cx="7033239" cy="6003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2B305-C0D0-4E58-8FC6-1CB8EEB6DA11}"/>
              </a:ext>
            </a:extLst>
          </p:cNvPr>
          <p:cNvSpPr txBox="1"/>
          <p:nvPr/>
        </p:nvSpPr>
        <p:spPr>
          <a:xfrm>
            <a:off x="399319" y="5246175"/>
            <a:ext cx="32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STAND: NO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CATCH: TOPOBASED GW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2D: GW FLOW EQ.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ECEF6-761C-4915-8AA6-28F06C4EFCC9}"/>
              </a:ext>
            </a:extLst>
          </p:cNvPr>
          <p:cNvCxnSpPr>
            <a:cxnSpLocks/>
          </p:cNvCxnSpPr>
          <p:nvPr/>
        </p:nvCxnSpPr>
        <p:spPr>
          <a:xfrm>
            <a:off x="3870325" y="2361098"/>
            <a:ext cx="921932" cy="48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24A1DF-6504-40F1-B75F-7BC92E8361B7}"/>
              </a:ext>
            </a:extLst>
          </p:cNvPr>
          <p:cNvCxnSpPr>
            <a:cxnSpLocks/>
          </p:cNvCxnSpPr>
          <p:nvPr/>
        </p:nvCxnSpPr>
        <p:spPr>
          <a:xfrm>
            <a:off x="3390622" y="3595635"/>
            <a:ext cx="1401635" cy="15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B03DB5-6488-4D45-99EC-65F1AD562CC5}"/>
              </a:ext>
            </a:extLst>
          </p:cNvPr>
          <p:cNvCxnSpPr>
            <a:cxnSpLocks/>
          </p:cNvCxnSpPr>
          <p:nvPr/>
        </p:nvCxnSpPr>
        <p:spPr>
          <a:xfrm>
            <a:off x="3870325" y="3936937"/>
            <a:ext cx="921932" cy="574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7DC5FF-443A-4AB3-BF9B-6A8EA558E6D1}"/>
              </a:ext>
            </a:extLst>
          </p:cNvPr>
          <p:cNvSpPr txBox="1"/>
          <p:nvPr/>
        </p:nvSpPr>
        <p:spPr>
          <a:xfrm>
            <a:off x="2523969" y="3272470"/>
            <a:ext cx="2064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OUT:</a:t>
            </a:r>
          </a:p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RUNOFF</a:t>
            </a:r>
          </a:p>
          <a:p>
            <a:r>
              <a:rPr lang="en-GB" sz="1200" dirty="0">
                <a:solidFill>
                  <a:srgbClr val="00B050"/>
                </a:solidFill>
              </a:rPr>
              <a:t>EVAPOTRANSPIRATION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803F10-DC76-46F4-8CA2-CF06EC7503B3}"/>
              </a:ext>
            </a:extLst>
          </p:cNvPr>
          <p:cNvSpPr txBox="1"/>
          <p:nvPr/>
        </p:nvSpPr>
        <p:spPr>
          <a:xfrm>
            <a:off x="3094540" y="1853395"/>
            <a:ext cx="326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IN:</a:t>
            </a:r>
            <a:endParaRPr lang="en-GB" sz="1200" dirty="0">
              <a:solidFill>
                <a:schemeClr val="accent3"/>
              </a:solidFill>
            </a:endParaRPr>
          </a:p>
          <a:p>
            <a:r>
              <a:rPr lang="en-GB" sz="1200" dirty="0">
                <a:solidFill>
                  <a:schemeClr val="accent3"/>
                </a:solidFill>
              </a:rPr>
              <a:t>PRECIPITATION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8E7515-A40C-4CDC-BB54-F12EEDF3BD5D}"/>
              </a:ext>
            </a:extLst>
          </p:cNvPr>
          <p:cNvCxnSpPr/>
          <p:nvPr/>
        </p:nvCxnSpPr>
        <p:spPr>
          <a:xfrm flipH="1">
            <a:off x="10025027" y="4144835"/>
            <a:ext cx="840981" cy="293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6E5B169-5696-4358-A448-5D1AE8D884F6}"/>
              </a:ext>
            </a:extLst>
          </p:cNvPr>
          <p:cNvSpPr txBox="1"/>
          <p:nvPr/>
        </p:nvSpPr>
        <p:spPr>
          <a:xfrm>
            <a:off x="10682279" y="3867836"/>
            <a:ext cx="326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OBS RUNOFF</a:t>
            </a:r>
            <a:endParaRPr lang="en-GB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7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83628" y="482677"/>
            <a:ext cx="10058400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>
                <a:solidFill>
                  <a:schemeClr val="accent3"/>
                </a:solidFill>
              </a:rPr>
              <a:t>SWE and </a:t>
            </a:r>
            <a:r>
              <a:rPr lang="fi-FI" b="1" dirty="0" err="1">
                <a:solidFill>
                  <a:schemeClr val="accent3"/>
                </a:solidFill>
              </a:rPr>
              <a:t>runoff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9B78F-F34E-4E70-8C4A-622036CB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47" y="1130659"/>
            <a:ext cx="7360392" cy="1788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7679A9-E85F-4446-B67E-E13150E1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118" y="2919165"/>
            <a:ext cx="7387762" cy="3672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127FF-DEF7-4D07-B398-62E383C5CDDC}"/>
              </a:ext>
            </a:extLst>
          </p:cNvPr>
          <p:cNvSpPr txBox="1"/>
          <p:nvPr/>
        </p:nvSpPr>
        <p:spPr>
          <a:xfrm>
            <a:off x="956470" y="3711501"/>
            <a:ext cx="12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000000"/>
                </a:solidFill>
              </a:rPr>
              <a:t>SpaFHy</a:t>
            </a:r>
            <a:r>
              <a:rPr lang="en-GB" sz="1200" dirty="0">
                <a:solidFill>
                  <a:srgbClr val="000000"/>
                </a:solidFill>
              </a:rPr>
              <a:t>-catch</a:t>
            </a:r>
          </a:p>
          <a:p>
            <a:r>
              <a:rPr lang="en-GB" sz="1200" dirty="0">
                <a:solidFill>
                  <a:srgbClr val="000000"/>
                </a:solidFill>
              </a:rPr>
              <a:t>(=TOPMODEL)</a:t>
            </a:r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EAF9D-8586-4E4F-9867-71914E3BA4AF}"/>
              </a:ext>
            </a:extLst>
          </p:cNvPr>
          <p:cNvSpPr txBox="1"/>
          <p:nvPr/>
        </p:nvSpPr>
        <p:spPr>
          <a:xfrm>
            <a:off x="1045653" y="5161658"/>
            <a:ext cx="12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SpaFHy-2D</a:t>
            </a:r>
          </a:p>
          <a:p>
            <a:r>
              <a:rPr lang="en-GB" sz="1200" dirty="0">
                <a:solidFill>
                  <a:srgbClr val="000000"/>
                </a:solidFill>
              </a:rPr>
              <a:t>(=2D flow)</a:t>
            </a:r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95FB4-5209-4953-AD74-44BAA25A89AD}"/>
              </a:ext>
            </a:extLst>
          </p:cNvPr>
          <p:cNvSpPr txBox="1"/>
          <p:nvPr/>
        </p:nvSpPr>
        <p:spPr>
          <a:xfrm>
            <a:off x="747203" y="1468243"/>
            <a:ext cx="12995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Modelled by canopy submodule</a:t>
            </a:r>
          </a:p>
          <a:p>
            <a:r>
              <a:rPr lang="en-GB" sz="1200" dirty="0">
                <a:solidFill>
                  <a:srgbClr val="000000"/>
                </a:solidFill>
              </a:rPr>
              <a:t>(= same in all configurations)</a:t>
            </a:r>
            <a:endParaRPr lang="en-GB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2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8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583628" y="482677"/>
            <a:ext cx="10058400" cy="8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>
                <a:solidFill>
                  <a:schemeClr val="accent3"/>
                </a:solidFill>
              </a:rPr>
              <a:t>ET: </a:t>
            </a:r>
            <a:r>
              <a:rPr lang="fi-FI" b="1" dirty="0" err="1">
                <a:solidFill>
                  <a:schemeClr val="accent3"/>
                </a:solidFill>
              </a:rPr>
              <a:t>point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measurements</a:t>
            </a:r>
            <a:r>
              <a:rPr lang="fi-FI" b="1" dirty="0">
                <a:solidFill>
                  <a:schemeClr val="accent3"/>
                </a:solidFill>
              </a:rPr>
              <a:t> vs. </a:t>
            </a:r>
            <a:r>
              <a:rPr lang="fi-FI" b="1" dirty="0" err="1">
                <a:solidFill>
                  <a:schemeClr val="accent3"/>
                </a:solidFill>
              </a:rPr>
              <a:t>model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simulations</a:t>
            </a:r>
            <a:endParaRPr lang="fi-FI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FBB0637A-F9D7-42AD-9665-36A5ED8F0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8408" r="4833" b="2158"/>
          <a:stretch/>
        </p:blipFill>
        <p:spPr>
          <a:xfrm>
            <a:off x="1499402" y="1377273"/>
            <a:ext cx="8901098" cy="44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1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>
              <a:defRPr/>
            </a:pPr>
            <a:fld id="{8296FC99-62BC-4FD6-91C5-E0F368A1B0CB}" type="slidenum">
              <a:rPr lang="en-US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9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>
              <a:defRPr/>
            </a:pPr>
            <a:fld id="{57265C59-F197-43D7-B116-186ED066248B}" type="datetime1">
              <a:rPr lang="fi-FI">
                <a:solidFill>
                  <a:srgbClr val="54585A">
                    <a:tint val="75000"/>
                  </a:srgbClr>
                </a:solidFill>
              </a:rPr>
              <a:pPr defTabSz="457200">
                <a:defRPr/>
              </a:pPr>
              <a:t>21.10.2021</a:t>
            </a:fld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endParaRPr lang="en-US">
              <a:solidFill>
                <a:srgbClr val="54585A">
                  <a:tint val="75000"/>
                </a:srgb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8496-89A0-408D-A190-156102E0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68" y="5888832"/>
            <a:ext cx="847867" cy="78898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17DE907C-B824-4C7B-A230-C7D491EC750B}"/>
              </a:ext>
            </a:extLst>
          </p:cNvPr>
          <p:cNvSpPr txBox="1">
            <a:spLocks/>
          </p:cNvSpPr>
          <p:nvPr/>
        </p:nvSpPr>
        <p:spPr bwMode="auto">
          <a:xfrm>
            <a:off x="2353503" y="6100762"/>
            <a:ext cx="3587198" cy="63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000" dirty="0" err="1">
                <a:solidFill>
                  <a:srgbClr val="0070C0"/>
                </a:solidFill>
              </a:rPr>
              <a:t>University</a:t>
            </a:r>
            <a:r>
              <a:rPr lang="fi-FI" sz="2000" dirty="0">
                <a:solidFill>
                  <a:srgbClr val="0070C0"/>
                </a:solidFill>
              </a:rPr>
              <a:t> of Oulu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899020-4393-4BC9-9E5D-888B468697F8}"/>
              </a:ext>
            </a:extLst>
          </p:cNvPr>
          <p:cNvSpPr txBox="1">
            <a:spLocks/>
          </p:cNvSpPr>
          <p:nvPr/>
        </p:nvSpPr>
        <p:spPr bwMode="auto">
          <a:xfrm>
            <a:off x="2454135" y="1567401"/>
            <a:ext cx="5116354" cy="18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b="1" dirty="0" err="1">
                <a:solidFill>
                  <a:schemeClr val="accent3"/>
                </a:solidFill>
              </a:rPr>
              <a:t>Results</a:t>
            </a:r>
            <a:r>
              <a:rPr lang="fi-FI" b="1" dirty="0">
                <a:solidFill>
                  <a:schemeClr val="accent3"/>
                </a:solidFill>
              </a:rPr>
              <a:t>: </a:t>
            </a:r>
            <a:r>
              <a:rPr lang="fi-FI" b="1" dirty="0" err="1">
                <a:solidFill>
                  <a:schemeClr val="accent3"/>
                </a:solidFill>
              </a:rPr>
              <a:t>Soil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moisture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Temporal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patterns</a:t>
            </a:r>
            <a:endParaRPr lang="fi-FI" b="1" dirty="0">
              <a:solidFill>
                <a:schemeClr val="accent3"/>
              </a:solidFill>
            </a:endParaRPr>
          </a:p>
          <a:p>
            <a:pPr marL="457200" indent="-457200">
              <a:buFontTx/>
              <a:buChar char="-"/>
            </a:pPr>
            <a:r>
              <a:rPr lang="fi-FI" b="1" dirty="0" err="1">
                <a:solidFill>
                  <a:schemeClr val="accent3"/>
                </a:solidFill>
              </a:rPr>
              <a:t>Spatial</a:t>
            </a:r>
            <a:r>
              <a:rPr lang="fi-FI" b="1" dirty="0">
                <a:solidFill>
                  <a:schemeClr val="accent3"/>
                </a:solidFill>
              </a:rPr>
              <a:t> </a:t>
            </a:r>
            <a:r>
              <a:rPr lang="fi-FI" b="1" dirty="0" err="1">
                <a:solidFill>
                  <a:schemeClr val="accent3"/>
                </a:solidFill>
              </a:rPr>
              <a:t>patterns</a:t>
            </a:r>
            <a:endParaRPr lang="fi-FI" b="1" dirty="0">
              <a:solidFill>
                <a:schemeClr val="accent3"/>
              </a:solidFill>
            </a:endParaRPr>
          </a:p>
          <a:p>
            <a:endParaRPr lang="fi-FI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44506"/>
      </p:ext>
    </p:extLst>
  </p:cSld>
  <p:clrMapOvr>
    <a:masterClrMapping/>
  </p:clrMapOvr>
</p:sld>
</file>

<file path=ppt/theme/theme1.xml><?xml version="1.0" encoding="utf-8"?>
<a:theme xmlns:a="http://schemas.openxmlformats.org/drawingml/2006/main" name="1_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1140</Words>
  <Application>Microsoft Office PowerPoint</Application>
  <PresentationFormat>Widescreen</PresentationFormat>
  <Paragraphs>365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1_Luke_PP_EN_pieni</vt:lpstr>
      <vt:lpstr>  Modelling spatiotemporal soil moisture in Pallas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SpaFHy: Semi-distributed catchment model https://www.youtube.com/watch?v=quop7jZ3Bfk</dc:title>
  <dc:creator>Jari-Pekka Nousu</dc:creator>
  <cp:lastModifiedBy>Jari-Pekka Nousu</cp:lastModifiedBy>
  <cp:revision>275</cp:revision>
  <dcterms:created xsi:type="dcterms:W3CDTF">2021-01-14T10:48:17Z</dcterms:created>
  <dcterms:modified xsi:type="dcterms:W3CDTF">2021-10-21T13:18:09Z</dcterms:modified>
</cp:coreProperties>
</file>